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9" r:id="rId1"/>
  </p:sldMasterIdLst>
  <p:notesMasterIdLst>
    <p:notesMasterId r:id="rId29"/>
  </p:notesMasterIdLst>
  <p:handoutMasterIdLst>
    <p:handoutMasterId r:id="rId30"/>
  </p:handoutMasterIdLst>
  <p:sldIdLst>
    <p:sldId id="317" r:id="rId2"/>
    <p:sldId id="259" r:id="rId3"/>
    <p:sldId id="313" r:id="rId4"/>
    <p:sldId id="324" r:id="rId5"/>
    <p:sldId id="262" r:id="rId6"/>
    <p:sldId id="333" r:id="rId7"/>
    <p:sldId id="318" r:id="rId8"/>
    <p:sldId id="278" r:id="rId9"/>
    <p:sldId id="334" r:id="rId10"/>
    <p:sldId id="293" r:id="rId11"/>
    <p:sldId id="268" r:id="rId12"/>
    <p:sldId id="329" r:id="rId13"/>
    <p:sldId id="335" r:id="rId14"/>
    <p:sldId id="295" r:id="rId15"/>
    <p:sldId id="336" r:id="rId16"/>
    <p:sldId id="277" r:id="rId17"/>
    <p:sldId id="298" r:id="rId18"/>
    <p:sldId id="299" r:id="rId19"/>
    <p:sldId id="270" r:id="rId20"/>
    <p:sldId id="269" r:id="rId21"/>
    <p:sldId id="273" r:id="rId22"/>
    <p:sldId id="330" r:id="rId23"/>
    <p:sldId id="283" r:id="rId24"/>
    <p:sldId id="284" r:id="rId25"/>
    <p:sldId id="274" r:id="rId26"/>
    <p:sldId id="301" r:id="rId27"/>
    <p:sldId id="276" r:id="rId28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FFFF99"/>
    <a:srgbClr val="003399"/>
    <a:srgbClr val="FF0000"/>
    <a:srgbClr val="3333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6909" autoAdjust="0"/>
    <p:restoredTop sz="99624" autoAdjust="0"/>
  </p:normalViewPr>
  <p:slideViewPr>
    <p:cSldViewPr>
      <p:cViewPr>
        <p:scale>
          <a:sx n="77" d="100"/>
          <a:sy n="77" d="100"/>
        </p:scale>
        <p:origin x="-706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pPr>
              <a:defRPr/>
            </a:pPr>
            <a:fld id="{3F7D7F96-804D-498C-8588-8A9F0D9ED1F4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pPr>
              <a:defRPr/>
            </a:pPr>
            <a:fld id="{4E48D6A5-9BD7-4AF0-A157-A4EC39E20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88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3438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88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94DBAA-395B-46AA-9B84-0A3AD75245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75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F2D5D7-0A18-499F-A83C-0F121DC1B3D7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31D64C-1975-4112-B2C8-9A116B238E67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5804A7-C001-4E0A-A41C-261B1293164E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408488"/>
            <a:ext cx="5594350" cy="4179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D8EA2-EB6F-45E8-8D9E-3DD856C41C75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6A04D4-4F6D-45E2-9291-59E8E7B8F3AC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BD870C-B398-4059-83B2-5AF1C02CE733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B361FD-753D-4915-B2ED-DF198F0D21F3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24F42D-B9A1-49EF-82BA-19B4695CEE2F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8D2C0C-C706-4632-8E0E-0E2AED7499FC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6F14A6-0F81-433C-BFC7-12C404AD0132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74561D-C78D-4A0E-910D-6060A4FD88FB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32323C"/>
            </a:gs>
            <a:gs pos="47501">
              <a:srgbClr val="68686F"/>
            </a:gs>
            <a:gs pos="58501">
              <a:srgbClr val="75757B"/>
            </a:gs>
            <a:gs pos="100000">
              <a:srgbClr val="32323C"/>
            </a:gs>
          </a:gsLst>
          <a:lin ang="3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4969F-5B8E-4ACB-89A4-98923BB45CA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4392613"/>
            <a:ext cx="1219200" cy="365125"/>
          </a:xfrm>
        </p:spPr>
        <p:txBody>
          <a:bodyPr/>
          <a:lstStyle>
            <a:lvl1pPr algn="ctr">
              <a:defRPr sz="2400" smtClean="0">
                <a:latin typeface="+mj-lt"/>
              </a:defRPr>
            </a:lvl1pPr>
          </a:lstStyle>
          <a:p>
            <a:pPr>
              <a:defRPr/>
            </a:pPr>
            <a:fld id="{269D4F21-6D49-4F58-9829-0810A8FB2C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61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A52F-9ABD-4E31-BBDB-6C49D3C3648C}" type="datetimeFigureOut">
              <a:rPr lang="en-US"/>
              <a:pPr>
                <a:defRPr/>
              </a:pPr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A3F2D-DA89-442E-A6A4-3149F68B69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5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4591050" y="2409825"/>
            <a:ext cx="6858000" cy="20383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5400000">
            <a:off x="4668044" y="2570956"/>
            <a:ext cx="6858000" cy="1716088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5400000">
            <a:off x="3681413" y="3354387"/>
            <a:ext cx="6858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CF616-2754-4C54-95AF-3B9279AAB19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392DC-B7AE-4A64-B931-3D94167B9C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52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D0EB-F332-4C40-B177-6CAACABC9185}" type="datetimeFigureOut">
              <a:rPr lang="en-US"/>
              <a:pPr>
                <a:defRPr/>
              </a:pPr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0A48A-98B5-4884-8F9B-677AFE639F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A5AEB1"/>
            </a:gs>
            <a:gs pos="47501">
              <a:srgbClr val="D5E0E2"/>
            </a:gs>
            <a:gs pos="58501">
              <a:srgbClr val="D7E1E3"/>
            </a:gs>
            <a:gs pos="100000">
              <a:srgbClr val="A5AEB1"/>
            </a:gs>
          </a:gsLst>
          <a:lin ang="3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1A46-F3B7-406A-8A8B-51721697E05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225" y="4389438"/>
            <a:ext cx="1216025" cy="365125"/>
          </a:xfrm>
        </p:spPr>
        <p:txBody>
          <a:bodyPr/>
          <a:lstStyle>
            <a:lvl1pPr algn="ctr"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887CE5-97C5-438A-8F14-4D1C2E8CB8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62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D2B91-0639-45D8-A538-DDA47EF738B9}" type="datetimeFigureOut">
              <a:rPr lang="en-US"/>
              <a:pPr>
                <a:defRPr/>
              </a:pPr>
              <a:t>10/10/2018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2E306-77EB-4B9D-AF91-D6144642F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5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5FC35-52D8-4CB1-A894-8C0A143B3A1B}" type="datetimeFigureOut">
              <a:rPr lang="en-US"/>
              <a:pPr>
                <a:defRPr/>
              </a:pPr>
              <a:t>10/10/2018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3BB63-3794-4D28-8493-7B4E6E1901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4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DAEEE-3717-4237-9BB6-A638AF94F1CC}" type="datetimeFigureOut">
              <a:rPr lang="en-US"/>
              <a:pPr>
                <a:defRPr/>
              </a:pPr>
              <a:t>10/10/2018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0864-883F-45F5-9D2B-902BEB2400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D5E0D-848D-483C-8D27-AFEDF30C804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10839-73DD-43B7-952A-6E097E239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3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2BCCE-4161-4268-BB46-A9903BDA94E2}" type="datetimeFigureOut">
              <a:rPr lang="en-US"/>
              <a:pPr>
                <a:defRPr/>
              </a:pPr>
              <a:t>10/10/2018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122C4-9614-40C6-BA67-091B84531E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9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2F3F-C762-456C-A0BA-494833BE91F6}" type="datetimeFigureOut">
              <a:rPr lang="en-US"/>
              <a:pPr>
                <a:defRPr/>
              </a:pPr>
              <a:t>10/10/2018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38702-7D44-400B-A0F8-F7C370C21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013"/>
            <a:ext cx="9144000" cy="14541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8275"/>
            <a:ext cx="9144000" cy="115411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2C64F1D-ABDF-4591-962F-5CF897CC8F8A}" type="datetimeFigureOut">
              <a:rPr lang="en-US"/>
              <a:pPr>
                <a:defRPr/>
              </a:pPr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EF28A78-8FF7-41FC-8133-7126CD78B4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425"/>
            <a:ext cx="9144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2" r:id="rId1"/>
    <p:sldLayoutId id="2147484867" r:id="rId2"/>
    <p:sldLayoutId id="2147484873" r:id="rId3"/>
    <p:sldLayoutId id="2147484868" r:id="rId4"/>
    <p:sldLayoutId id="2147484869" r:id="rId5"/>
    <p:sldLayoutId id="2147484870" r:id="rId6"/>
    <p:sldLayoutId id="2147484874" r:id="rId7"/>
    <p:sldLayoutId id="2147484875" r:id="rId8"/>
    <p:sldLayoutId id="2147484876" r:id="rId9"/>
    <p:sldLayoutId id="2147484871" r:id="rId10"/>
    <p:sldLayoutId id="21474848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2DA7A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5C400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B88472"/>
        </a:buClr>
        <a:buFont typeface="Arial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2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76200" y="4419600"/>
            <a:ext cx="92202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76200" y="3124200"/>
            <a:ext cx="9220200" cy="121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956560"/>
            <a:ext cx="8686800" cy="146304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9000" dirty="0" smtClean="0"/>
              <a:t>Financial Aid 101</a:t>
            </a:r>
            <a:endParaRPr lang="en-US" sz="9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3737167" cy="657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 smtClean="0"/>
              <a:t>Types of Aid: FREE Money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</a:rPr>
              <a:t>Scholarships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</a:rPr>
              <a:t>Earned in some way– grades, skills, service, etc.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</a:rPr>
              <a:t>Awarded by a variety of organizations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</a:rPr>
              <a:t>May, or may not, require FAFSA and/or other applications</a:t>
            </a:r>
          </a:p>
          <a:p>
            <a:pPr marL="0" indent="0">
              <a:buNone/>
            </a:pPr>
            <a:endParaRPr lang="en-US" altLang="en-US" sz="1000" dirty="0" smtClean="0"/>
          </a:p>
          <a:p>
            <a:pPr marL="0" indent="0">
              <a:buNone/>
            </a:pPr>
            <a:r>
              <a:rPr lang="en-US" altLang="en-US" sz="2800" dirty="0" smtClean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</a:rPr>
              <a:t>Grants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</a:rPr>
              <a:t>Need-based award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</a:rPr>
              <a:t>Must complete FAFSA to apply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</a:rPr>
              <a:t>May need to complete other applications such as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CSS PROFILE or other institutional forms</a:t>
            </a:r>
          </a:p>
          <a:p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 smtClean="0"/>
              <a:t>Types of Aid: Scholarships Scams</a:t>
            </a:r>
            <a:endParaRPr lang="en-US" altLang="en-US" b="1" dirty="0" smtClean="0">
              <a:latin typeface="Bookman Old Style" pitchFamily="18" charset="0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307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Watch for:</a:t>
            </a:r>
          </a:p>
          <a:p>
            <a:pPr lvl="1"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Scholarships with application fee</a:t>
            </a:r>
          </a:p>
          <a:p>
            <a:pPr lvl="1"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No contact telephone number</a:t>
            </a:r>
          </a:p>
          <a:p>
            <a:pPr lvl="1"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Unsolicited scholarship opportunity</a:t>
            </a:r>
          </a:p>
          <a:p>
            <a:pPr lvl="1"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Hype or pressure to participate</a:t>
            </a:r>
          </a:p>
          <a:p>
            <a:pPr lvl="1"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Scholarship services who guarantee success</a:t>
            </a:r>
          </a:p>
          <a:p>
            <a:pPr lvl="1"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Social Security number, checking/savings account info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2400"/>
              </a:spcBef>
              <a:buNone/>
            </a:pPr>
            <a:r>
              <a:rPr lang="en-US" altLang="en-US" sz="2000" cap="all" dirty="0" smtClean="0">
                <a:solidFill>
                  <a:schemeClr val="tx1"/>
                </a:solidFill>
              </a:rPr>
              <a:t>More information:</a:t>
            </a:r>
            <a:br>
              <a:rPr lang="en-US" altLang="en-US" sz="2000" cap="all" dirty="0" smtClean="0">
                <a:solidFill>
                  <a:schemeClr val="tx1"/>
                </a:solidFill>
              </a:rPr>
            </a:br>
            <a:r>
              <a:rPr lang="en-US" altLang="en-US" i="1" u="sng" dirty="0" smtClean="0">
                <a:solidFill>
                  <a:schemeClr val="tx1"/>
                </a:solidFill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</a:rPr>
              <a:t>studentaid.ed.gov/</a:t>
            </a:r>
            <a:r>
              <a:rPr lang="en-US" altLang="en-US" i="1" u="sng" dirty="0" err="1" smtClean="0">
                <a:solidFill>
                  <a:schemeClr val="tx1"/>
                </a:solidFill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</a:rPr>
              <a:t>sa</a:t>
            </a:r>
            <a:r>
              <a:rPr lang="en-US" altLang="en-US" i="1" u="sng" dirty="0" smtClean="0">
                <a:solidFill>
                  <a:schemeClr val="tx1"/>
                </a:solidFill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</a:rPr>
              <a:t>/types/scams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154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 smtClean="0"/>
              <a:t>Types of Aid: Understand Your Scholarship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</a:rPr>
              <a:t>One-time vs. Renewable</a:t>
            </a:r>
          </a:p>
          <a:p>
            <a:pPr lvl="1"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If renewable, are there requirements?</a:t>
            </a:r>
          </a:p>
          <a:p>
            <a:pPr lvl="2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GPA</a:t>
            </a:r>
          </a:p>
          <a:p>
            <a:pPr lvl="2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Major Specific</a:t>
            </a:r>
          </a:p>
          <a:p>
            <a:pPr lvl="2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Full Time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300" cap="all" dirty="0" smtClean="0">
              <a:solidFill>
                <a:schemeClr val="accent2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</a:rPr>
              <a:t>Tuition-Specific Scholarship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200" dirty="0" smtClean="0">
              <a:solidFill>
                <a:schemeClr val="accent2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</a:rPr>
              <a:t>What’s the value of the scholarship?</a:t>
            </a:r>
          </a:p>
          <a:p>
            <a:pPr lvl="1"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Full ride vs. partial </a:t>
            </a:r>
            <a:r>
              <a:rPr lang="en-US" sz="2400" i="1" dirty="0" smtClean="0">
                <a:solidFill>
                  <a:schemeClr val="tx1"/>
                </a:solidFill>
              </a:rPr>
              <a:t>(will you have remaining costs?)</a:t>
            </a:r>
          </a:p>
          <a:p>
            <a:pPr marL="366713" lvl="1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 smtClean="0"/>
              <a:t>Types of Aid: EARNED Money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Work-Study allows you to:</a:t>
            </a:r>
          </a:p>
          <a:p>
            <a:pPr lvl="1"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Get paid for your work</a:t>
            </a:r>
          </a:p>
          <a:p>
            <a:pPr lvl="1"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Receive bi-monthly paychecks</a:t>
            </a:r>
          </a:p>
          <a:p>
            <a:pPr lvl="1"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Have flexible work schedules</a:t>
            </a:r>
          </a:p>
          <a:p>
            <a:pPr lvl="1"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Consider on- or off-campus opportunities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marL="0" indent="-33337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Students not awarded Work-Study with their financial aid award may apply for other jobs on campus and off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 smtClean="0"/>
              <a:t>Borrowed Money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Loans</a:t>
            </a:r>
          </a:p>
          <a:p>
            <a:pPr>
              <a:spcBef>
                <a:spcPts val="18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Borrow only what is REALLY needed</a:t>
            </a:r>
          </a:p>
          <a:p>
            <a:pPr>
              <a:spcBef>
                <a:spcPts val="18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Repayment begins after graduation</a:t>
            </a:r>
          </a:p>
          <a:p>
            <a:pPr>
              <a:spcBef>
                <a:spcPts val="1800"/>
              </a:spcBef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Federal Loans from the FAFSA</a:t>
            </a:r>
          </a:p>
          <a:p>
            <a:pPr lvl="1"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tx1"/>
                </a:solidFill>
              </a:rPr>
              <a:t>Subsidized Direct Loans </a:t>
            </a:r>
            <a:r>
              <a:rPr lang="en-US" altLang="en-US" sz="2400" dirty="0" smtClean="0">
                <a:solidFill>
                  <a:schemeClr val="tx1"/>
                </a:solidFill>
              </a:rPr>
              <a:t>- student is borrower, interest does not accrue until repayment</a:t>
            </a:r>
          </a:p>
          <a:p>
            <a:pPr lvl="1"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tx1"/>
                </a:solidFill>
              </a:rPr>
              <a:t>Unsubsidized Direct Loans </a:t>
            </a:r>
            <a:r>
              <a:rPr lang="en-US" altLang="en-US" sz="2400" dirty="0" smtClean="0">
                <a:solidFill>
                  <a:schemeClr val="tx1"/>
                </a:solidFill>
              </a:rPr>
              <a:t>- student is borrower, interest accrues as loan begins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 smtClean="0"/>
              <a:t>Completing the FAFSA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It’s free, easy, fast and more people qualify for student aid than you think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19"/>
          <a:stretch/>
        </p:blipFill>
        <p:spPr>
          <a:xfrm>
            <a:off x="1676400" y="2743200"/>
            <a:ext cx="5834304" cy="3733800"/>
          </a:xfrm>
          <a:prstGeom prst="rect">
            <a:avLst/>
          </a:prstGeom>
          <a:ln w="6350">
            <a:solidFill>
              <a:schemeClr val="tx1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15400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600" b="1" dirty="0" smtClean="0"/>
              <a:t>Completing the FAFSA: What Should I Expect?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Three of four sections are student information</a:t>
            </a:r>
          </a:p>
          <a:p>
            <a:pPr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One section is for parents or legal adoptive parent</a:t>
            </a:r>
          </a:p>
          <a:p>
            <a:pPr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“As of today” language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Males must register with the Selective Service </a:t>
            </a:r>
            <a:r>
              <a:rPr lang="en-US" altLang="en-US" sz="2800" u="sng" dirty="0" smtClean="0">
                <a:solidFill>
                  <a:schemeClr val="tx1"/>
                </a:solidFill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</a:rPr>
              <a:t>www.sss.gov</a:t>
            </a:r>
          </a:p>
          <a:p>
            <a:pPr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2800" dirty="0" smtClean="0"/>
          </a:p>
          <a:p>
            <a:pPr>
              <a:buFont typeface="Wingdings 2" pitchFamily="18" charset="2"/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7159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 smtClean="0"/>
              <a:t>Completing the FAFSA: Who?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3992563"/>
          </a:xfrm>
        </p:spPr>
        <p:txBody>
          <a:bodyPr rtlCol="0">
            <a:normAutofit lnSpcReduction="10000"/>
          </a:bodyPr>
          <a:lstStyle/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</a:rPr>
              <a:t>Each student</a:t>
            </a:r>
          </a:p>
          <a:p>
            <a:pPr lvl="1"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Parental data can be transferred for multiple children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None/>
              <a:defRPr/>
            </a:pPr>
            <a:endParaRPr lang="en-US" sz="2400" dirty="0" smtClean="0"/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</a:rPr>
              <a:t>Parent(s)</a:t>
            </a:r>
          </a:p>
          <a:p>
            <a:pPr lvl="1"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Both parents (biological, step-parent, adoptive)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if married</a:t>
            </a:r>
          </a:p>
          <a:p>
            <a:pPr lvl="1"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Only one parent if single, divorced or separated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(the one the student lives with)</a:t>
            </a:r>
          </a:p>
          <a:p>
            <a:pPr lvl="1"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If both parents live in the same house and are not married both incomes go on FAFSA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sz="6000" b="1" dirty="0" smtClean="0"/>
              <a:t>Dependent vs. Independent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5486400"/>
          </a:xfrm>
        </p:spPr>
        <p:txBody>
          <a:bodyPr rtlCol="0">
            <a:normAutofit fontScale="32500" lnSpcReduction="20000"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altLang="en-US" sz="8600" dirty="0" smtClean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</a:rPr>
              <a:t>Dependent</a:t>
            </a:r>
            <a:r>
              <a:rPr lang="en-US" altLang="en-US" sz="6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6200" dirty="0" smtClean="0">
                <a:solidFill>
                  <a:schemeClr val="tx1"/>
                </a:solidFill>
              </a:rPr>
              <a:t>(most students are dependent)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6200" dirty="0" smtClean="0">
                <a:solidFill>
                  <a:schemeClr val="tx1"/>
                </a:solidFill>
              </a:rPr>
              <a:t>Requires parental information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500" dirty="0" smtClean="0">
              <a:solidFill>
                <a:schemeClr val="tx1"/>
              </a:solidFill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8600" dirty="0" smtClean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</a:rPr>
              <a:t>Independent</a:t>
            </a:r>
            <a:r>
              <a:rPr lang="en-US" altLang="en-US" sz="6800" dirty="0" smtClean="0">
                <a:solidFill>
                  <a:schemeClr val="tx1"/>
                </a:solidFill>
              </a:rPr>
              <a:t> </a:t>
            </a:r>
            <a:r>
              <a:rPr lang="en-US" altLang="en-US" sz="6200" dirty="0" smtClean="0">
                <a:solidFill>
                  <a:schemeClr val="tx1"/>
                </a:solidFill>
              </a:rPr>
              <a:t>(No parental information required if):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6200" dirty="0" smtClean="0">
                <a:solidFill>
                  <a:schemeClr val="tx1"/>
                </a:solidFill>
              </a:rPr>
              <a:t>Married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6200" dirty="0" smtClean="0">
                <a:solidFill>
                  <a:schemeClr val="tx1"/>
                </a:solidFill>
              </a:rPr>
              <a:t>At least 24 years old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6200" dirty="0" smtClean="0">
                <a:solidFill>
                  <a:schemeClr val="tx1"/>
                </a:solidFill>
              </a:rPr>
              <a:t>At any time since you turned age 13, were both your parents deceased, were you in foster care, or Ward of the Court/State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6200" dirty="0" smtClean="0">
                <a:solidFill>
                  <a:schemeClr val="tx1"/>
                </a:solidFill>
              </a:rPr>
              <a:t>Have a dependent that you provide more than 50% support for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6200" dirty="0" smtClean="0">
                <a:solidFill>
                  <a:schemeClr val="tx1"/>
                </a:solidFill>
              </a:rPr>
              <a:t>Homeless</a:t>
            </a:r>
          </a:p>
          <a:p>
            <a:pPr marL="0" indent="-114300" fontAlgn="auto"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altLang="en-US" sz="4900" i="1" dirty="0" smtClean="0">
                <a:solidFill>
                  <a:schemeClr val="tx1"/>
                </a:solidFill>
              </a:rPr>
              <a:t>(This is a sample of questions on the FAFSA that determine independent student status)</a:t>
            </a:r>
          </a:p>
          <a:p>
            <a:pPr lvl="1" fontAlgn="auto">
              <a:spcAft>
                <a:spcPts val="0"/>
              </a:spcAft>
              <a:buFontTx/>
              <a:buNone/>
              <a:defRPr/>
            </a:pPr>
            <a:endParaRPr lang="en-US" altLang="en-US" dirty="0" smtClean="0"/>
          </a:p>
          <a:p>
            <a:pPr lvl="1" fontAlgn="auto">
              <a:spcAft>
                <a:spcPts val="0"/>
              </a:spcAft>
              <a:buFontTx/>
              <a:buNone/>
              <a:defRPr/>
            </a:pPr>
            <a:endParaRPr lang="en-US" altLang="en-US" sz="2400" dirty="0" smtClean="0"/>
          </a:p>
          <a:p>
            <a:pPr lvl="1" fontAlgn="auto">
              <a:spcAft>
                <a:spcPts val="0"/>
              </a:spcAft>
              <a:defRPr/>
            </a:pP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 smtClean="0"/>
              <a:t>Completing the FAFSA: Why?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idx="1"/>
          </p:nvPr>
        </p:nvSpPr>
        <p:spPr>
          <a:xfrm>
            <a:off x="3048000" y="1828800"/>
            <a:ext cx="5410200" cy="4884420"/>
          </a:xfrm>
        </p:spPr>
        <p:txBody>
          <a:bodyPr/>
          <a:lstStyle/>
          <a:p>
            <a:pPr>
              <a:spcAft>
                <a:spcPts val="240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Expected Family Contribution (EFC) determines your aid eligibility</a:t>
            </a:r>
          </a:p>
          <a:p>
            <a:pPr>
              <a:spcAft>
                <a:spcPts val="240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Single application for multiple sources of aid</a:t>
            </a:r>
          </a:p>
          <a:p>
            <a:pPr>
              <a:spcAft>
                <a:spcPts val="240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Can list up to 10 schools on your application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4" t="3114" r="18132" b="24785"/>
          <a:stretch/>
        </p:blipFill>
        <p:spPr>
          <a:xfrm>
            <a:off x="228600" y="1768511"/>
            <a:ext cx="2582427" cy="494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 smtClean="0"/>
              <a:t>What is Financial Aid?</a:t>
            </a:r>
            <a:endParaRPr lang="en-US" altLang="en-US" b="1" dirty="0" smtClean="0">
              <a:latin typeface="Bookman Old Style" pitchFamily="18" charset="0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077200" cy="3581400"/>
          </a:xfrm>
        </p:spPr>
        <p:txBody>
          <a:bodyPr/>
          <a:lstStyle/>
          <a:p>
            <a:pPr marL="0" indent="0">
              <a:spcAft>
                <a:spcPts val="1200"/>
              </a:spcAft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Funding for students and families to help pay for postsecondary education and related expenses.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Put simply: </a:t>
            </a:r>
            <a:r>
              <a:rPr lang="en-US" altLang="en-US" sz="2800" b="1" i="1" dirty="0" smtClean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</a:rPr>
              <a:t>Money used to pay for college</a:t>
            </a:r>
          </a:p>
          <a:p>
            <a:pPr marL="0" indent="0">
              <a:buFontTx/>
              <a:buNone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3"/>
          <a:stretch/>
        </p:blipFill>
        <p:spPr>
          <a:xfrm>
            <a:off x="2133600" y="4114800"/>
            <a:ext cx="4724400" cy="24653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 smtClean="0"/>
              <a:t>Completing the FAFSA: When?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239000" cy="4754563"/>
          </a:xfrm>
        </p:spPr>
        <p:txBody>
          <a:bodyPr rtlCol="0">
            <a:normAutofit/>
          </a:bodyPr>
          <a:lstStyle/>
          <a:p>
            <a:pPr fontAlgn="auto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The FAFSA </a:t>
            </a:r>
            <a:r>
              <a:rPr lang="en-US" dirty="0">
                <a:solidFill>
                  <a:schemeClr val="tx1"/>
                </a:solidFill>
              </a:rPr>
              <a:t>is available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on </a:t>
            </a:r>
            <a:r>
              <a:rPr lang="en-US" dirty="0">
                <a:solidFill>
                  <a:schemeClr val="tx1"/>
                </a:solidFill>
              </a:rPr>
              <a:t>October 1 using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earlier </a:t>
            </a:r>
            <a:r>
              <a:rPr lang="en-US" dirty="0">
                <a:solidFill>
                  <a:schemeClr val="tx1"/>
                </a:solidFill>
              </a:rPr>
              <a:t>tax information</a:t>
            </a:r>
          </a:p>
          <a:p>
            <a:pPr fontAlgn="auto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State of Michigan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deadline is March 1</a:t>
            </a:r>
            <a:endParaRPr lang="en-US" altLang="en-US" baseline="30000" dirty="0" smtClean="0">
              <a:solidFill>
                <a:schemeClr val="tx1"/>
              </a:solidFill>
            </a:endParaRPr>
          </a:p>
          <a:p>
            <a:pPr fontAlgn="auto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Check with your school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for more specific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deadlines</a:t>
            </a:r>
          </a:p>
          <a:p>
            <a:pPr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FAFSA is an annual application. </a:t>
            </a:r>
            <a:r>
              <a:rPr lang="en-US" altLang="en-US" b="1" i="1" dirty="0" smtClean="0">
                <a:solidFill>
                  <a:schemeClr val="accent2">
                    <a:lumMod val="75000"/>
                  </a:schemeClr>
                </a:solidFill>
              </a:rPr>
              <a:t>File it every year!</a:t>
            </a:r>
          </a:p>
          <a:p>
            <a:pPr fontAlgn="auto">
              <a:spcAft>
                <a:spcPts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02545"/>
            <a:ext cx="4419600" cy="29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 smtClean="0"/>
              <a:t>Completing the FAFSA: How?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IRS Data Retrieval (preferred) or 2017 Tax Return</a:t>
            </a:r>
          </a:p>
          <a:p>
            <a:pPr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Bank/Asset Statements</a:t>
            </a:r>
          </a:p>
          <a:p>
            <a:pPr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Child support (Paid or received)</a:t>
            </a:r>
          </a:p>
          <a:p>
            <a:pPr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Other untaxed income received except social security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 smtClean="0"/>
              <a:t>Completing the FAFSA: FSAID</a:t>
            </a:r>
            <a:endParaRPr lang="en-US" alt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0" y="1905000"/>
            <a:ext cx="4419600" cy="42211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en-US" sz="2800" dirty="0" smtClean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</a:rPr>
              <a:t>FSAID</a:t>
            </a:r>
          </a:p>
          <a:p>
            <a:pPr lvl="1"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Student </a:t>
            </a:r>
            <a:r>
              <a:rPr lang="en-US" altLang="en-US" sz="2400" i="1" dirty="0" smtClean="0">
                <a:solidFill>
                  <a:schemeClr val="tx1"/>
                </a:solidFill>
              </a:rPr>
              <a:t>AND</a:t>
            </a:r>
            <a:r>
              <a:rPr lang="en-US" altLang="en-US" sz="2400" dirty="0" smtClean="0">
                <a:solidFill>
                  <a:schemeClr val="tx1"/>
                </a:solidFill>
              </a:rPr>
              <a:t> One Parent </a:t>
            </a:r>
          </a:p>
          <a:p>
            <a:pPr lvl="1"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u="sng" dirty="0" smtClean="0">
                <a:solidFill>
                  <a:schemeClr val="tx1"/>
                </a:solidFill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</a:rPr>
              <a:t>fsaid.ed.gov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Allows student and parent to sign FAFSA electronically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Each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needs individual FSAID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6" t="11949" r="26643" b="9653"/>
          <a:stretch>
            <a:fillRect/>
          </a:stretch>
        </p:blipFill>
        <p:spPr bwMode="auto">
          <a:xfrm>
            <a:off x="609600" y="1905000"/>
            <a:ext cx="3733800" cy="4720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916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5200" b="1" dirty="0" smtClean="0"/>
              <a:t>Completing the FAFSA: Frequent Errors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199" y="1752600"/>
            <a:ext cx="8289925" cy="4373563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Social Security numbers</a:t>
            </a:r>
          </a:p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Divorced/remarried parental information</a:t>
            </a:r>
          </a:p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Student/parent income</a:t>
            </a:r>
          </a:p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Untaxed income</a:t>
            </a:r>
          </a:p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Real estate &amp; investment </a:t>
            </a:r>
            <a:r>
              <a:rPr lang="en-US" altLang="en-US" dirty="0">
                <a:solidFill>
                  <a:schemeClr val="tx1"/>
                </a:solidFill>
              </a:rPr>
              <a:t>n</a:t>
            </a:r>
            <a:r>
              <a:rPr lang="en-US" altLang="en-US" dirty="0" smtClean="0">
                <a:solidFill>
                  <a:schemeClr val="tx1"/>
                </a:solidFill>
              </a:rPr>
              <a:t>et </a:t>
            </a:r>
            <a:r>
              <a:rPr lang="en-US" altLang="en-US" dirty="0">
                <a:solidFill>
                  <a:schemeClr val="tx1"/>
                </a:solidFill>
              </a:rPr>
              <a:t>w</a:t>
            </a:r>
            <a:r>
              <a:rPr lang="en-US" altLang="en-US" dirty="0" smtClean="0">
                <a:solidFill>
                  <a:schemeClr val="tx1"/>
                </a:solidFill>
              </a:rPr>
              <a:t>orth</a:t>
            </a:r>
          </a:p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U.S. income taxes paid </a:t>
            </a:r>
          </a:p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Household size</a:t>
            </a:r>
          </a:p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Number of household members in college</a:t>
            </a:r>
          </a:p>
          <a:p>
            <a:pPr>
              <a:lnSpc>
                <a:spcPct val="90000"/>
              </a:lnSpc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Work-Study preferences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304800"/>
            <a:ext cx="81534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5200" b="1" dirty="0" smtClean="0"/>
              <a:t>Completing the FAFSA: What’s Next?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sz="2800" dirty="0" smtClean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</a:rPr>
              <a:t>Make necessary FAFSA corrections</a:t>
            </a:r>
          </a:p>
          <a:p>
            <a:pPr marL="0" indent="0">
              <a:buNone/>
            </a:pPr>
            <a:r>
              <a:rPr lang="en-US" altLang="en-US" sz="2800" dirty="0" smtClean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</a:rPr>
              <a:t>Complete institutional forms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</a:rPr>
              <a:t>CSS Financial Aid PROFILE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</a:rPr>
              <a:t>Scholarship Applications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</a:rPr>
              <a:t>Verification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Additional documentation 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(Federal Tax Transcripts, W-2s)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</a:rPr>
              <a:t>Estimated Aid Awards will be sent in early 2019</a:t>
            </a:r>
          </a:p>
          <a:p>
            <a:pPr lvl="2">
              <a:buClr>
                <a:schemeClr val="accent2">
                  <a:lumMod val="75000"/>
                </a:schemeClr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Not binding, simply an offer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15400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600" b="1" dirty="0" smtClean="0"/>
              <a:t>Completing the FAFSA: Special Circumstances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01000" cy="5105400"/>
          </a:xfrm>
        </p:spPr>
        <p:txBody>
          <a:bodyPr/>
          <a:lstStyle/>
          <a:p>
            <a:pPr>
              <a:spcAft>
                <a:spcPct val="3000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Change in employment, death, marital status, </a:t>
            </a:r>
            <a:br>
              <a:rPr lang="en-US" altLang="en-US" sz="2800" dirty="0" smtClean="0">
                <a:solidFill>
                  <a:schemeClr val="tx1"/>
                </a:solidFill>
              </a:rPr>
            </a:br>
            <a:r>
              <a:rPr lang="en-US" altLang="en-US" sz="2800" dirty="0" smtClean="0">
                <a:solidFill>
                  <a:schemeClr val="tx1"/>
                </a:solidFill>
              </a:rPr>
              <a:t>one-time significant benefit, large out of pocket medical expenses, etc.</a:t>
            </a:r>
          </a:p>
          <a:p>
            <a:pPr>
              <a:spcAft>
                <a:spcPct val="3000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Cannot report on FAFSA</a:t>
            </a:r>
          </a:p>
          <a:p>
            <a:pPr>
              <a:spcAft>
                <a:spcPct val="3000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Send explanation to each financial aid office</a:t>
            </a:r>
          </a:p>
          <a:p>
            <a:pPr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All special circumstances will be reviewed and a FINAL decision will be made </a:t>
            </a:r>
          </a:p>
          <a:p>
            <a:pPr lvl="1">
              <a:spcAft>
                <a:spcPct val="30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Cannot appeal this decision to Department of 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 smtClean="0"/>
              <a:t>Next Steps for Students &amp; Families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3200400" y="1676400"/>
            <a:ext cx="5943600" cy="4876800"/>
          </a:xfrm>
        </p:spPr>
        <p:txBody>
          <a:bodyPr rtlCol="0">
            <a:normAutofit/>
          </a:bodyPr>
          <a:lstStyle/>
          <a:p>
            <a:pPr fontAlgn="auto">
              <a:spcBef>
                <a:spcPts val="4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Consider payment plans</a:t>
            </a:r>
          </a:p>
          <a:p>
            <a:pPr fontAlgn="auto">
              <a:spcBef>
                <a:spcPts val="4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Know before you go</a:t>
            </a:r>
          </a:p>
          <a:p>
            <a:pPr fontAlgn="auto">
              <a:spcBef>
                <a:spcPts val="4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Satisfactory Academic Progress</a:t>
            </a:r>
          </a:p>
          <a:p>
            <a:pPr fontAlgn="auto">
              <a:spcBef>
                <a:spcPts val="4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Apply for scholarships every year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Meet all Deadlines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Check &amp; Respond to your EMAIL 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Check &amp; respond promptly to request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Problems/Issues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Talk to the experts on campus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6" r="36813"/>
          <a:stretch/>
        </p:blipFill>
        <p:spPr>
          <a:xfrm>
            <a:off x="228600" y="1752600"/>
            <a:ext cx="2811714" cy="477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6136"/>
            <a:ext cx="8229600" cy="11116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chemeClr val="bg1"/>
                </a:solidFill>
                <a:effectLst/>
                <a:latin typeface="Great Vibes" panose="02000507080000020002" pitchFamily="2" charset="0"/>
              </a:rPr>
              <a:t>Thank you!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 rtlCol="0">
            <a:normAutofit/>
          </a:bodyPr>
          <a:lstStyle/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dirty="0" smtClean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</a:rPr>
              <a:t>Antonio Junior-Robins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i="1" dirty="0" smtClean="0">
                <a:solidFill>
                  <a:schemeClr val="tx1"/>
                </a:solidFill>
              </a:rPr>
              <a:t>Senior Financial Aid Administrator</a:t>
            </a:r>
          </a:p>
          <a:p>
            <a:pPr marL="57150" indent="0"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u="sng" smtClean="0">
                <a:solidFill>
                  <a:schemeClr val="tx1"/>
                </a:solidFill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</a:rPr>
              <a:t>juniorra@umich.edu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|</a:t>
            </a:r>
            <a:r>
              <a:rPr lang="en-US" altLang="en-US" smtClean="0">
                <a:solidFill>
                  <a:schemeClr val="tx1"/>
                </a:solidFill>
              </a:rPr>
              <a:t> 734-763-4124</a:t>
            </a:r>
            <a:endParaRPr lang="en-US" altLang="en-US" dirty="0">
              <a:solidFill>
                <a:schemeClr val="tx1"/>
              </a:solidFill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800" dirty="0" smtClean="0">
              <a:solidFill>
                <a:schemeClr val="tx1"/>
              </a:solidFill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b="1" cap="all" dirty="0" smtClean="0">
                <a:solidFill>
                  <a:schemeClr val="accent2">
                    <a:lumMod val="75000"/>
                  </a:schemeClr>
                </a:solidFill>
              </a:rPr>
              <a:t>Office of Financial Aid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515 E. Jefferson St.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Ann Arbor, MI 48109-1316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u="sng" dirty="0" smtClean="0">
                <a:solidFill>
                  <a:schemeClr val="tx1"/>
                </a:solidFill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  <a:latin typeface="Franklin Gothic Demi" panose="020B0703020102020204" pitchFamily="34" charset="0"/>
              </a:rPr>
              <a:t>finaid.umich.edu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3000" dirty="0" smtClean="0">
              <a:solidFill>
                <a:schemeClr val="tx1"/>
              </a:solidFill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u="sng" dirty="0" smtClean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5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 smtClean="0"/>
              <a:t>Financial Aid is NOT…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724400" y="1905000"/>
            <a:ext cx="4343400" cy="4221163"/>
          </a:xfrm>
        </p:spPr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Credit Cards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Shopping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Buying a Car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Partying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</a:rPr>
              <a:t>Spring Break/Vacation</a:t>
            </a:r>
          </a:p>
          <a:p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1" r="19687"/>
          <a:stretch/>
        </p:blipFill>
        <p:spPr>
          <a:xfrm>
            <a:off x="228600" y="1740040"/>
            <a:ext cx="4350936" cy="4884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 smtClean="0"/>
              <a:t>Cost of Attendance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800" y="1676400"/>
            <a:ext cx="3886200" cy="4449763"/>
          </a:xfrm>
        </p:spPr>
        <p:txBody>
          <a:bodyPr rtlCol="0">
            <a:normAutofit/>
          </a:bodyPr>
          <a:lstStyle/>
          <a:p>
            <a:pPr marL="0" lvl="1" indent="0" fontAlgn="auto">
              <a:spcBef>
                <a:spcPts val="700"/>
              </a:spcBef>
              <a:spcAft>
                <a:spcPts val="1200"/>
              </a:spcAft>
              <a:buSzPct val="60000"/>
              <a:buNone/>
              <a:defRPr/>
            </a:pPr>
            <a:r>
              <a:rPr lang="en-US" altLang="en-US" sz="2800" dirty="0" smtClean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</a:rPr>
              <a:t>Direct Costs</a:t>
            </a:r>
            <a:endParaRPr lang="en-US" sz="2800" dirty="0" smtClean="0"/>
          </a:p>
          <a:p>
            <a:pPr marL="0" lvl="1" indent="0" fontAlgn="auto">
              <a:spcBef>
                <a:spcPts val="700"/>
              </a:spcBef>
              <a:spcAft>
                <a:spcPts val="0"/>
              </a:spcAft>
              <a:buClr>
                <a:srgbClr val="FFC000"/>
              </a:buClr>
              <a:buSzPct val="10000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Paid </a:t>
            </a:r>
            <a:r>
              <a:rPr lang="en-US" sz="2800" b="1" dirty="0" smtClean="0">
                <a:solidFill>
                  <a:schemeClr val="tx1"/>
                </a:solidFill>
              </a:rPr>
              <a:t>DIRECTLY </a:t>
            </a:r>
            <a:r>
              <a:rPr lang="en-US" sz="2800" dirty="0" smtClean="0">
                <a:solidFill>
                  <a:schemeClr val="tx1"/>
                </a:solidFill>
              </a:rPr>
              <a:t>to the University (billed </a:t>
            </a:r>
            <a:r>
              <a:rPr lang="en-US" sz="2800" dirty="0">
                <a:solidFill>
                  <a:schemeClr val="tx1"/>
                </a:solidFill>
              </a:rPr>
              <a:t>twice per </a:t>
            </a:r>
            <a:r>
              <a:rPr lang="en-US" sz="2800" dirty="0" smtClean="0">
                <a:solidFill>
                  <a:schemeClr val="tx1"/>
                </a:solidFill>
              </a:rPr>
              <a:t>year):</a:t>
            </a:r>
          </a:p>
          <a:p>
            <a:pPr marL="422910" indent="-457200"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Tuition &amp; Fees</a:t>
            </a:r>
          </a:p>
          <a:p>
            <a:pPr marL="422910" indent="-457200"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Room &amp; Board</a:t>
            </a:r>
            <a:endParaRPr lang="en-US" sz="2800" dirty="0">
              <a:solidFill>
                <a:schemeClr val="tx1"/>
              </a:solidFill>
            </a:endParaRPr>
          </a:p>
          <a:p>
            <a:pPr marL="457200" lvl="1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029200" y="1676400"/>
            <a:ext cx="3429000" cy="44497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1200"/>
              </a:spcAft>
              <a:buNone/>
              <a:defRPr/>
            </a:pPr>
            <a:r>
              <a:rPr lang="en-US" altLang="en-US" sz="2800" dirty="0" smtClean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</a:rPr>
              <a:t>Indirect Costs</a:t>
            </a:r>
            <a:endParaRPr lang="en-US" sz="28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Paid to others and can include:</a:t>
            </a:r>
            <a:endParaRPr lang="en-US" sz="2800" dirty="0">
              <a:solidFill>
                <a:schemeClr val="tx1"/>
              </a:solidFill>
            </a:endParaRPr>
          </a:p>
          <a:p>
            <a:pPr marL="377825" indent="-457200"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Books &amp; Supplies</a:t>
            </a:r>
          </a:p>
          <a:p>
            <a:pPr marL="377825" indent="-457200"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Personal &amp;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Miscellaneous   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Items</a:t>
            </a:r>
          </a:p>
          <a:p>
            <a:pPr marL="377825" indent="-457200"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Transportation</a:t>
            </a:r>
          </a:p>
          <a:p>
            <a:pPr marL="119062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dirty="0"/>
          </a:p>
          <a:p>
            <a:pPr marL="119062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 smtClean="0"/>
              <a:t>U-M: Cost Of Attendance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0"/>
            <a:ext cx="8229600" cy="685800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85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900" i="1" dirty="0" smtClean="0">
                <a:solidFill>
                  <a:srgbClr val="000000"/>
                </a:solidFill>
              </a:rPr>
              <a:t>* This is the maximum amount of financial aid you can receive. </a:t>
            </a:r>
          </a:p>
          <a:p>
            <a:pPr fontAlgn="auto">
              <a:lnSpc>
                <a:spcPct val="85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000000"/>
                </a:solidFill>
              </a:rPr>
              <a:t>	</a:t>
            </a:r>
          </a:p>
          <a:p>
            <a:pPr fontAlgn="auto">
              <a:lnSpc>
                <a:spcPct val="85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  <a:p>
            <a:pPr fontAlgn="auto">
              <a:lnSpc>
                <a:spcPct val="85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8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858418"/>
              </p:ext>
            </p:extLst>
          </p:nvPr>
        </p:nvGraphicFramePr>
        <p:xfrm>
          <a:off x="1295400" y="1828800"/>
          <a:ext cx="6559899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02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16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547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In-State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Out-of-State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4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Tuition &amp; Fees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$15,262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$49,350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54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Room &amp; Board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$11,534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$11,534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54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Books &amp; Supplies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  1,048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  1,048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54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Personal/Misc.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  2,454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  2,454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684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Franklin Gothic Demi" panose="020B0703020102020204" pitchFamily="34" charset="0"/>
                        </a:rPr>
                        <a:t>$30,298</a:t>
                      </a:r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Franklin Gothic Demi" panose="020B0703020102020204" pitchFamily="34" charset="0"/>
                        </a:rPr>
                        <a:t>$64,386</a:t>
                      </a:r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 smtClean="0"/>
              <a:t>Compare Colleges &amp; Affordability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163272"/>
            <a:ext cx="5791200" cy="396289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700" u="sng" dirty="0" smtClean="0">
                <a:solidFill>
                  <a:schemeClr val="tx1"/>
                </a:solidFill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</a:rPr>
              <a:t>Planning Tools: finaid.umich.edu/</a:t>
            </a:r>
            <a:r>
              <a:rPr lang="en-US" sz="2700" u="sng" dirty="0" err="1" smtClean="0">
                <a:solidFill>
                  <a:schemeClr val="tx1"/>
                </a:solidFill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</a:rPr>
              <a:t>comparecollege</a:t>
            </a:r>
            <a:endParaRPr lang="en-US" sz="2700" u="sng" dirty="0">
              <a:solidFill>
                <a:schemeClr val="tx1"/>
              </a:solidFill>
              <a:uFill>
                <a:solidFill>
                  <a:schemeClr val="accent2">
                    <a:lumMod val="40000"/>
                    <a:lumOff val="60000"/>
                  </a:schemeClr>
                </a:solidFill>
              </a:uFill>
            </a:endParaRPr>
          </a:p>
          <a:p>
            <a:pPr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College Scorecard: </a:t>
            </a:r>
            <a:r>
              <a:rPr lang="en-US" sz="2700" u="sng" dirty="0" smtClean="0">
                <a:solidFill>
                  <a:schemeClr val="tx1"/>
                </a:solidFill>
                <a:uFill>
                  <a:solidFill>
                    <a:schemeClr val="accent2">
                      <a:lumMod val="40000"/>
                      <a:lumOff val="60000"/>
                    </a:schemeClr>
                  </a:solidFill>
                </a:uFill>
              </a:rPr>
              <a:t>collegescorecard.ed.gov</a:t>
            </a:r>
            <a:r>
              <a:rPr lang="en-US" sz="2700" dirty="0" smtClean="0">
                <a:solidFill>
                  <a:schemeClr val="tx1"/>
                </a:solidFill>
              </a:rPr>
              <a:t> compares colleges from around country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" y="2229905"/>
            <a:ext cx="1624719" cy="2875495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smtClean="0"/>
              <a:t>What is your cost?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</a:rPr>
              <a:t>Net Price Calculator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A free, interactive tool that provides estimated net cost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Uses institutional data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Calculates individual situations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Check each school’s Financial Aid website</a:t>
            </a:r>
          </a:p>
          <a:p>
            <a:pPr lvl="1"/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16388" name="Content Placeholder 1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4497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</a:rPr>
              <a:t>FAFSA4caster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Free federal tool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Early estimate for federal student aid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Offers options to pay for college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154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5000" b="1" dirty="0" smtClean="0"/>
              <a:t>Eligibility: Expected Family Contribution</a:t>
            </a:r>
            <a:endParaRPr lang="en-US" sz="5000" b="1" dirty="0" smtClean="0">
              <a:latin typeface="Bookman Old Style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229600" cy="4449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Calculated using a federal formula with information from the FAFSA</a:t>
            </a:r>
          </a:p>
          <a:p>
            <a:pPr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Parent contribution </a:t>
            </a:r>
            <a:r>
              <a:rPr lang="en-US" altLang="en-US" sz="2800" dirty="0">
                <a:solidFill>
                  <a:schemeClr val="tx1"/>
                </a:solidFill>
              </a:rPr>
              <a:t>&amp;</a:t>
            </a:r>
            <a:r>
              <a:rPr lang="en-US" altLang="en-US" sz="2800" dirty="0" smtClean="0">
                <a:solidFill>
                  <a:schemeClr val="tx1"/>
                </a:solidFill>
              </a:rPr>
              <a:t> student contribution</a:t>
            </a:r>
          </a:p>
          <a:p>
            <a:pPr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Amount a family can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reasonably</a:t>
            </a:r>
            <a:r>
              <a:rPr lang="en-US" altLang="en-US" sz="2800" dirty="0" smtClean="0">
                <a:solidFill>
                  <a:schemeClr val="tx1"/>
                </a:solidFill>
              </a:rPr>
              <a:t> expect to contribute</a:t>
            </a:r>
          </a:p>
          <a:p>
            <a:pPr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The same at every institution</a:t>
            </a:r>
          </a:p>
          <a:p>
            <a:pPr marL="576262" indent="-457200" fontAlgn="auto"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endParaRPr lang="en-US" altLang="en-US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endParaRPr lang="en-US" altLang="en-US" sz="2800" dirty="0" smtClean="0">
              <a:solidFill>
                <a:schemeClr val="tx1"/>
              </a:solidFill>
            </a:endParaRPr>
          </a:p>
          <a:p>
            <a:pPr marL="822960" lvl="1" indent="-457200" fontAlgn="auto"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endParaRPr lang="en-US" altLang="en-US" sz="2800" dirty="0" smtClean="0">
              <a:solidFill>
                <a:schemeClr val="tx1"/>
              </a:solidFill>
            </a:endParaRPr>
          </a:p>
          <a:p>
            <a:pPr marL="640080" lvl="1" indent="-274320" fontAlgn="auto">
              <a:spcAft>
                <a:spcPts val="0"/>
              </a:spcAft>
              <a:buFontTx/>
              <a:buNone/>
              <a:defRPr/>
            </a:pP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4419600"/>
            <a:ext cx="4038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5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Franklin Gothic Heavy" panose="020B0903020102020204" pitchFamily="34" charset="0"/>
              </a:rPr>
              <a:t>EFC</a:t>
            </a:r>
            <a:endParaRPr lang="en-US" sz="15000" dirty="0">
              <a:solidFill>
                <a:schemeClr val="accent2">
                  <a:lumMod val="20000"/>
                  <a:lumOff val="80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381000"/>
            <a:ext cx="8153400" cy="762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5000" b="1" dirty="0" smtClean="0"/>
              <a:t>Eligibility: Calculating Financial Need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96000"/>
            <a:ext cx="914400" cy="61722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056896"/>
              </p:ext>
            </p:extLst>
          </p:nvPr>
        </p:nvGraphicFramePr>
        <p:xfrm>
          <a:off x="228600" y="2133600"/>
          <a:ext cx="5638800" cy="28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Franklin Gothic Demi" panose="020B0703020102020204" pitchFamily="34" charset="0"/>
                        </a:rPr>
                        <a:t>Cost of Attendance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(Budget)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>
                          <a:latin typeface="Symbol" panose="05050102010706020507" pitchFamily="18" charset="2"/>
                        </a:rPr>
                        <a:t>-</a:t>
                      </a:r>
                      <a:endParaRPr lang="en-US" sz="4000" dirty="0">
                        <a:latin typeface="Symbol" panose="05050102010706020507" pitchFamily="18" charset="2"/>
                      </a:endParaRPr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Franklin Gothic Demi" panose="020B0703020102020204" pitchFamily="34" charset="0"/>
                        </a:rPr>
                        <a:t>Expected Family Contribution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Franklin Gothic Demi" panose="020B0703020102020204" pitchFamily="34" charset="0"/>
                        </a:rPr>
                        <a:t> (EFC)</a:t>
                      </a:r>
                      <a:endParaRPr lang="en-US" sz="2400" dirty="0">
                        <a:solidFill>
                          <a:schemeClr val="bg1"/>
                        </a:solidFill>
                        <a:latin typeface="Franklin Gothic Demi" panose="020B07030201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Symbol" panose="05050102010706020507" pitchFamily="18" charset="2"/>
                        </a:rPr>
                        <a:t>-</a:t>
                      </a:r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Franklin Gothic Demi" panose="020B0703020102020204" pitchFamily="34" charset="0"/>
                        </a:rPr>
                        <a:t>Other Aid or Resources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(such as private scholarships)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=</a:t>
                      </a:r>
                      <a:endParaRPr lang="en-US" sz="4000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Franklin Gothic Demi" panose="020B0703020102020204" pitchFamily="34" charset="0"/>
                        </a:rPr>
                        <a:t>Your Need for Aid</a:t>
                      </a:r>
                      <a:endParaRPr lang="en-US" sz="28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Franklin Gothic Demi" panose="020B07030201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319327"/>
              </p:ext>
            </p:extLst>
          </p:nvPr>
        </p:nvGraphicFramePr>
        <p:xfrm>
          <a:off x="6172200" y="2133600"/>
          <a:ext cx="2362200" cy="28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$26,000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>
                          <a:latin typeface="Symbol" panose="05050102010706020507" pitchFamily="18" charset="2"/>
                        </a:rPr>
                        <a:t>-</a:t>
                      </a:r>
                      <a:endParaRPr lang="en-US" sz="4000" dirty="0">
                        <a:latin typeface="Symbol" panose="05050102010706020507" pitchFamily="18" charset="2"/>
                      </a:endParaRPr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$  4,000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Symbol" panose="05050102010706020507" pitchFamily="18" charset="2"/>
                        </a:rPr>
                        <a:t>-</a:t>
                      </a:r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/>
                        <a:t>=</a:t>
                      </a:r>
                      <a:endParaRPr lang="en-US" sz="4000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$22,000</a:t>
                      </a:r>
                      <a:endParaRPr lang="en-US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Custom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041E41"/>
      </a:accent1>
      <a:accent2>
        <a:srgbClr val="5D89B4"/>
      </a:accent2>
      <a:accent3>
        <a:srgbClr val="D2DA7A"/>
      </a:accent3>
      <a:accent4>
        <a:srgbClr val="F5C400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041E41"/>
    </a:accent1>
    <a:accent2>
      <a:srgbClr val="5D89B4"/>
    </a:accent2>
    <a:accent3>
      <a:srgbClr val="D2DA7A"/>
    </a:accent3>
    <a:accent4>
      <a:srgbClr val="F5C400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11581</TotalTime>
  <Words>924</Words>
  <Application>Microsoft Office PowerPoint</Application>
  <PresentationFormat>On-screen Show (4:3)</PresentationFormat>
  <Paragraphs>229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Decatur</vt:lpstr>
      <vt:lpstr>Financial Aid 101</vt:lpstr>
      <vt:lpstr>What is Financial Aid?</vt:lpstr>
      <vt:lpstr>Financial Aid is NOT…</vt:lpstr>
      <vt:lpstr>Cost of Attendance</vt:lpstr>
      <vt:lpstr>U-M: Cost Of Attendance</vt:lpstr>
      <vt:lpstr>Compare Colleges &amp; Affordability</vt:lpstr>
      <vt:lpstr>What is your cost?</vt:lpstr>
      <vt:lpstr>Eligibility: Expected Family Contribution</vt:lpstr>
      <vt:lpstr>Eligibility: Calculating Financial Need</vt:lpstr>
      <vt:lpstr>Types of Aid: FREE Money</vt:lpstr>
      <vt:lpstr>Types of Aid: Scholarships Scams</vt:lpstr>
      <vt:lpstr>Types of Aid: Understand Your Scholarship</vt:lpstr>
      <vt:lpstr>Types of Aid: EARNED Money</vt:lpstr>
      <vt:lpstr>Borrowed Money</vt:lpstr>
      <vt:lpstr>Completing the FAFSA</vt:lpstr>
      <vt:lpstr>Completing the FAFSA: What Should I Expect?</vt:lpstr>
      <vt:lpstr>Completing the FAFSA: Who?</vt:lpstr>
      <vt:lpstr>  Dependent vs. Independent  </vt:lpstr>
      <vt:lpstr>Completing the FAFSA: Why?</vt:lpstr>
      <vt:lpstr>Completing the FAFSA: When?</vt:lpstr>
      <vt:lpstr>Completing the FAFSA: How?</vt:lpstr>
      <vt:lpstr>Completing the FAFSA: FSAID</vt:lpstr>
      <vt:lpstr>Completing the FAFSA: Frequent Errors</vt:lpstr>
      <vt:lpstr>Completing the FAFSA: What’s Next?</vt:lpstr>
      <vt:lpstr>Completing the FAFSA: Special Circumstances</vt:lpstr>
      <vt:lpstr>Next Steps for Students &amp; Families</vt:lpstr>
      <vt:lpstr>Thank you!</vt:lpstr>
    </vt:vector>
  </TitlesOfParts>
  <Company>U-M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OFA</dc:creator>
  <cp:lastModifiedBy>LPS User</cp:lastModifiedBy>
  <cp:revision>654</cp:revision>
  <cp:lastPrinted>2016-09-07T16:07:34Z</cp:lastPrinted>
  <dcterms:created xsi:type="dcterms:W3CDTF">2008-10-24T17:52:34Z</dcterms:created>
  <dcterms:modified xsi:type="dcterms:W3CDTF">2018-10-10T17:57:09Z</dcterms:modified>
</cp:coreProperties>
</file>