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985000" cy="9283700"/>
  <p:embeddedFontLst>
    <p:embeddedFont>
      <p:font typeface="Source Sans Pro Black" panose="020B0604020202020204" charset="0"/>
      <p:bold r:id="rId30"/>
      <p:boldItalic r:id="rId31"/>
    </p:embeddedFont>
    <p:embeddedFont>
      <p:font typeface="Cantata One" panose="02060503070700060704" charset="0"/>
      <p:regular r:id="rId32"/>
    </p:embeddedFont>
    <p:embeddedFont>
      <p:font typeface="Bookman Old Style" panose="02050604050505020204" pitchFamily="18" charset="0"/>
      <p:regular r:id="rId33"/>
      <p:bold r:id="rId34"/>
      <p:italic r:id="rId35"/>
      <p:boldItalic r:id="rId36"/>
    </p:embeddedFont>
    <p:embeddedFont>
      <p:font typeface="Great Vibes" panose="020B0604020202020204" charset="0"/>
      <p:regular r:id="rId37"/>
    </p:embeddedFont>
    <p:embeddedFont>
      <p:font typeface="Source Sans Pro" panose="020B0503030403020204" pitchFamily="34" charset="0"/>
      <p:regular r:id="rId38"/>
      <p:bold r:id="rId39"/>
      <p:italic r:id="rId40"/>
      <p:boldItalic r:id="rId41"/>
    </p:embeddedFont>
    <p:embeddedFont>
      <p:font typeface="Franklin Gothic" panose="020B0604020202020204" charset="0"/>
      <p:bold r:id="rId42"/>
    </p:embeddedFont>
    <p:embeddedFont>
      <p:font typeface="Franklin Gothic Book" panose="020B0503020102020204" pitchFamily="34" charset="0"/>
      <p:regular r:id="rId43"/>
      <p: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C7EE771-42B2-419A-B778-959A5A8AFC5D}">
  <a:tblStyle styleId="{2C7EE771-42B2-419A-B778-959A5A8AFC5D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8"/>
          </a:solidFill>
        </a:fill>
      </a:tcStyle>
    </a:wholeTbl>
    <a:band1H>
      <a:tcTxStyle/>
      <a:tcStyle>
        <a:tcBdr/>
        <a:fill>
          <a:solidFill>
            <a:srgbClr val="CACB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B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1" d="100"/>
          <a:sy n="111" d="100"/>
        </p:scale>
        <p:origin x="-97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05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6975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0886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:notes"/>
          <p:cNvSpPr txBox="1">
            <a:spLocks noGrp="1"/>
          </p:cNvSpPr>
          <p:nvPr>
            <p:ph type="sldNum" idx="12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0:notes"/>
          <p:cNvSpPr txBox="1">
            <a:spLocks noGrp="1"/>
          </p:cNvSpPr>
          <p:nvPr>
            <p:ph type="sldNum" idx="12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1:notes"/>
          <p:cNvSpPr txBox="1">
            <a:spLocks noGrp="1"/>
          </p:cNvSpPr>
          <p:nvPr>
            <p:ph type="sldNum" idx="12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:notes"/>
          <p:cNvSpPr txBox="1">
            <a:spLocks noGrp="1"/>
          </p:cNvSpPr>
          <p:nvPr>
            <p:ph type="sldNum" idx="12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Google Shape;261;p20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0:notes"/>
          <p:cNvSpPr txBox="1">
            <a:spLocks noGrp="1"/>
          </p:cNvSpPr>
          <p:nvPr>
            <p:ph type="sldNum" idx="12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Google Shape;285;p23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3:notes"/>
          <p:cNvSpPr txBox="1">
            <a:spLocks noGrp="1"/>
          </p:cNvSpPr>
          <p:nvPr>
            <p:ph type="sldNum" idx="12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:notes"/>
          <p:cNvSpPr txBox="1">
            <a:spLocks noGrp="1"/>
          </p:cNvSpPr>
          <p:nvPr>
            <p:ph type="sldNum" idx="12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Google Shape;301;p25:notes"/>
          <p:cNvSpPr txBox="1">
            <a:spLocks noGrp="1"/>
          </p:cNvSpPr>
          <p:nvPr>
            <p:ph type="body" idx="1"/>
          </p:nvPr>
        </p:nvSpPr>
        <p:spPr>
          <a:xfrm>
            <a:off x="695325" y="4408488"/>
            <a:ext cx="5594350" cy="417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:notes"/>
          <p:cNvSpPr txBox="1">
            <a:spLocks noGrp="1"/>
          </p:cNvSpPr>
          <p:nvPr>
            <p:ph type="sldNum" idx="12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8:notes"/>
          <p:cNvSpPr txBox="1">
            <a:spLocks noGrp="1"/>
          </p:cNvSpPr>
          <p:nvPr>
            <p:ph type="sldNum" idx="12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88000" cy="41783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gradFill>
          <a:gsLst>
            <a:gs pos="0">
              <a:srgbClr val="A5AEB1"/>
            </a:gs>
            <a:gs pos="47501">
              <a:srgbClr val="D5E0E2"/>
            </a:gs>
            <a:gs pos="58501">
              <a:srgbClr val="D7E1E3"/>
            </a:gs>
            <a:gs pos="100000">
              <a:srgbClr val="A5AEB1"/>
            </a:gs>
          </a:gsLst>
          <a:lin ang="360000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❧</a:t>
            </a: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❧</a:t>
            </a: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ier New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D2DA7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F5C4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B8847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ftr" idx="11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ldNum" idx="12"/>
          </p:nvPr>
        </p:nvSpPr>
        <p:spPr>
          <a:xfrm>
            <a:off x="3959225" y="4389438"/>
            <a:ext cx="1216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D2DA7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5C4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B8847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 rot="5400000">
            <a:off x="4591050" y="2409825"/>
            <a:ext cx="6858000" cy="2038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2"/>
          <p:cNvSpPr/>
          <p:nvPr/>
        </p:nvSpPr>
        <p:spPr>
          <a:xfrm rot="5400000">
            <a:off x="4668044" y="2570956"/>
            <a:ext cx="6858000" cy="1716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2"/>
          <p:cNvSpPr/>
          <p:nvPr/>
        </p:nvSpPr>
        <p:spPr>
          <a:xfrm rot="5400000">
            <a:off x="3681413" y="3354387"/>
            <a:ext cx="6858000" cy="149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 rot="5400000">
            <a:off x="5113337" y="2476501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 rot="5400000">
            <a:off x="708024" y="23813"/>
            <a:ext cx="5851525" cy="635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D2DA7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5C4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B8847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6096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D2DA7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5C4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B8847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D2DA7A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F5C4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B8847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D2DA7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5C4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B8847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D2DA7A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F5C4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B8847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D2DA7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5C4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B8847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❧"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ier New"/>
              <a:buChar char="o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D2DA7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F5C4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B8847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❧"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ier New"/>
              <a:buChar char="o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D2DA7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F5C4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B8847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rgbClr val="32323C"/>
            </a:gs>
            <a:gs pos="47501">
              <a:srgbClr val="68686F"/>
            </a:gs>
            <a:gs pos="58501">
              <a:srgbClr val="75757B"/>
            </a:gs>
            <a:gs pos="100000">
              <a:srgbClr val="32323C"/>
            </a:gs>
          </a:gsLst>
          <a:lin ang="3600000" scaled="0"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❧</a:t>
            </a:r>
            <a:endParaRPr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❧</a:t>
            </a:r>
            <a:endParaRPr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None/>
              <a:defRPr sz="2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rgbClr val="D2DA7A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rgbClr val="F5C4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280"/>
              </a:spcBef>
              <a:spcAft>
                <a:spcPts val="0"/>
              </a:spcAft>
              <a:buClr>
                <a:srgbClr val="B8847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3962400" y="4392613"/>
            <a:ext cx="121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438912" y="1719072"/>
            <a:ext cx="8247888" cy="453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7973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ier New"/>
              <a:buChar char="o"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D2DA7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5C4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B8847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2"/>
          </p:nvPr>
        </p:nvSpPr>
        <p:spPr>
          <a:xfrm>
            <a:off x="6248400" y="274320"/>
            <a:ext cx="2743200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D2DA7A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F5C4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B8847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436880" y="1717040"/>
            <a:ext cx="8249920" cy="4531360"/>
          </a:xfrm>
          <a:prstGeom prst="rect">
            <a:avLst/>
          </a:prstGeom>
          <a:solidFill>
            <a:srgbClr val="E9F1F3"/>
          </a:solidFill>
          <a:ln>
            <a:noFill/>
          </a:ln>
          <a:effectLst>
            <a:outerShdw blurRad="76200" dist="38100" dir="36000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ier New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D2DA7A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F5C4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B8847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6248400" y="228600"/>
            <a:ext cx="28194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D2DA7A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F5C4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B8847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100013"/>
            <a:ext cx="9144000" cy="1454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168275"/>
            <a:ext cx="9144000" cy="11541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D2DA7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5C4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B8847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0" y="1368425"/>
            <a:ext cx="9144000" cy="149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2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/>
          <p:nvPr/>
        </p:nvSpPr>
        <p:spPr>
          <a:xfrm>
            <a:off x="-76200" y="4419600"/>
            <a:ext cx="92202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-76200" y="3124200"/>
            <a:ext cx="9220200" cy="121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/>
          </p:nvPr>
        </p:nvSpPr>
        <p:spPr>
          <a:xfrm>
            <a:off x="228599" y="2956560"/>
            <a:ext cx="86868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Financial Aid 101</a:t>
            </a:r>
            <a:endParaRPr sz="9000" b="0" i="0" u="none" strike="noStrike" cap="none">
              <a:solidFill>
                <a:srgbClr val="FFFFFF"/>
              </a:solidFill>
              <a:latin typeface="Cantata One"/>
              <a:ea typeface="Cantata One"/>
              <a:cs typeface="Cantata One"/>
              <a:sym typeface="Cantata One"/>
            </a:endParaRPr>
          </a:p>
        </p:txBody>
      </p:sp>
      <p:pic>
        <p:nvPicPr>
          <p:cNvPr id="115" name="Google Shape;1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228600"/>
            <a:ext cx="3737167" cy="657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Types of Aid: FREE Money</a:t>
            </a:r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40668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Scholarships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FFDE5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Earned in some way– grades, skills, service, etc.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FFDE5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Awarded by a variety of organizations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FFDE5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May, or may not, require FAFSA and/or other applications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</a:pPr>
            <a:endParaRPr sz="1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40668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Grants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FFDE5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Need-based award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FFDE5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Must complete FAFSA to apply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FFDE5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May need to complete other applications such as</a:t>
            </a:r>
            <a:b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CSS PROFILE or other institutional forms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2" name="Google Shape;19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Types of Aid: Scholarships Scams</a:t>
            </a:r>
            <a:endParaRPr sz="5400" b="1" i="0" u="none" strike="noStrike" cap="non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99" name="Google Shape;199;p23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483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Watch for: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Scholarships with application fee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contact telephone number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Unsolicited scholarship opportunity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Hype or pressure to participate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Scholarship services who guarantee success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Social Security number, checking/savings account info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INFORMATION:</a:t>
            </a:r>
            <a:br>
              <a:rPr lang="en-US"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b="0" i="1" u="sng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studentaid.ed.gov/sa/types/scams</a:t>
            </a:r>
            <a:endParaRPr/>
          </a:p>
        </p:txBody>
      </p:sp>
      <p:pic>
        <p:nvPicPr>
          <p:cNvPr id="200" name="Google Shape;20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Types of Aid: Understand Your Scholarship</a:t>
            </a:r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40668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One-time vs. Renewable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FFDE5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renewable, are there requirements?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40668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GPA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40668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Major Specific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40668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Full Time</a:t>
            </a:r>
            <a:endParaRPr sz="2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Noto Sans Symbols"/>
              <a:buNone/>
            </a:pPr>
            <a:endParaRPr sz="1300" b="0" i="0" u="none" strike="noStrike" cap="none">
              <a:solidFill>
                <a:srgbClr val="40668B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40668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Tuition-Specific Scholarship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</a:pPr>
            <a:endParaRPr sz="1200" b="0" i="0" u="none" strike="noStrike" cap="none">
              <a:solidFill>
                <a:srgbClr val="40668B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40668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What’s the value of the scholarship?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FFDE5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Full ride vs. partial </a:t>
            </a:r>
            <a:r>
              <a:rPr lang="en-US" sz="24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(will you have remaining costs?)</a:t>
            </a:r>
            <a:endParaRPr/>
          </a:p>
          <a:p>
            <a:pPr marL="366713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7" name="Google Shape;20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Types of Aid: EARNED Money</a:t>
            </a:r>
            <a:endParaRPr sz="5400" b="0" i="0" u="none" strike="noStrike" cap="none">
              <a:solidFill>
                <a:srgbClr val="FFFFFF"/>
              </a:solidFill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213" name="Google Shape;213;p25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Work-Study allows you to: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 paid for your work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Receive bi-monthly paychecks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Have flexible work schedules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 on- or off-campus opportunities</a:t>
            </a:r>
            <a:endParaRPr/>
          </a:p>
          <a:p>
            <a:pPr marL="742950" marR="0" lvl="1" indent="-134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ier New"/>
              <a:buNone/>
            </a:pPr>
            <a:endParaRPr sz="2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 not awarded Work-Study with their financial aid award may apply for other jobs on campus and off</a:t>
            </a:r>
            <a:endParaRPr sz="2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4" name="Google Shape;21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Borrowed Money</a:t>
            </a:r>
            <a:endParaRPr/>
          </a:p>
        </p:txBody>
      </p:sp>
      <p:sp>
        <p:nvSpPr>
          <p:cNvPr id="220" name="Google Shape;220;p26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Loans</a:t>
            </a:r>
            <a:endParaRPr/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Borrow only what is REALLY needed</a:t>
            </a:r>
            <a:endParaRPr/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Repayment begins after graduation</a:t>
            </a:r>
            <a:endParaRPr/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Federal Loans from the FAFSA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40668B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Subsidized Direct Loans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student is borrower, interest does not accrue until repayment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40668B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Unsubsidized Direct Loans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student is borrower, interest accrues as loan begins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1" name="Google Shape;22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Completing the FAFSA</a:t>
            </a:r>
            <a:endParaRPr sz="5400" b="0" i="0" u="none" strike="noStrike" cap="none">
              <a:solidFill>
                <a:srgbClr val="FFFFFF"/>
              </a:solidFill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227" name="Google Shape;227;p27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It’s free, easy, fast and more people qualify for student aid than you think.</a:t>
            </a:r>
            <a:endParaRPr sz="2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8" name="Google Shape;22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/>
          <p:cNvPicPr preferRelativeResize="0"/>
          <p:nvPr/>
        </p:nvPicPr>
        <p:blipFill rotWithShape="1">
          <a:blip r:embed="rId4">
            <a:alphaModFix/>
          </a:blip>
          <a:srcRect b="33919"/>
          <a:stretch/>
        </p:blipFill>
        <p:spPr>
          <a:xfrm>
            <a:off x="1676400" y="2743200"/>
            <a:ext cx="5834304" cy="3733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Completing the FAFSA: What Should I Expect?</a:t>
            </a:r>
            <a:endParaRPr/>
          </a:p>
        </p:txBody>
      </p:sp>
      <p:sp>
        <p:nvSpPr>
          <p:cNvPr id="235" name="Google Shape;235;p28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Three of four sections are student information</a:t>
            </a:r>
            <a:endParaRPr/>
          </a:p>
          <a:p>
            <a:pPr marL="342900" marR="0" lvl="0" indent="-342900" algn="l" rtl="0">
              <a:spcBef>
                <a:spcPts val="17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One section is for parents or legal adoptive parent</a:t>
            </a:r>
            <a:endParaRPr/>
          </a:p>
          <a:p>
            <a:pPr marL="342900" marR="0" lvl="0" indent="-342900" algn="l" rtl="0">
              <a:spcBef>
                <a:spcPts val="17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“As of today” language</a:t>
            </a:r>
            <a:endParaRPr/>
          </a:p>
          <a:p>
            <a:pPr marL="342900" marR="0" lvl="0" indent="-342900" algn="l" rtl="0">
              <a:spcBef>
                <a:spcPts val="17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Males must register with the Selective Service </a:t>
            </a:r>
            <a:r>
              <a:rPr lang="en-US" sz="2800" b="0" i="0" u="sng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www.sss.gov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6" name="Google Shape;23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2296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Completing the FAFSA: Who?</a:t>
            </a:r>
            <a:endParaRPr/>
          </a:p>
        </p:txBody>
      </p:sp>
      <p:sp>
        <p:nvSpPr>
          <p:cNvPr id="242" name="Google Shape;242;p29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77724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8871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40668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Each student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DE5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Parental data can be transferred for multiple children</a:t>
            </a:r>
            <a:endParaRPr/>
          </a:p>
          <a:p>
            <a:pPr marL="731520" marR="0" lvl="1" indent="-2743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8871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40668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Parent(s)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DE5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Both parents (biological, step-parent, adoptive)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married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DE5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Only one parent if single, divorced or separated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(the one the student lives with)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DE5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both parents live in the same house and are not married both incomes go on FAFSA</a:t>
            </a:r>
            <a:endParaRPr/>
          </a:p>
          <a:p>
            <a:pPr marL="438912" marR="0" lvl="0" indent="-1866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3" name="Google Shape;24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b="0" i="0" u="none" strike="noStrike" cap="none">
                <a:solidFill>
                  <a:srgbClr val="001B50"/>
                </a:solidFill>
                <a:latin typeface="Cantata One"/>
                <a:ea typeface="Cantata One"/>
                <a:cs typeface="Cantata One"/>
                <a:sym typeface="Cantata One"/>
              </a:rPr>
              <a:t/>
            </a:r>
            <a:br>
              <a:rPr lang="en-US" sz="4860" b="0" i="0" u="none" strike="noStrike" cap="none">
                <a:solidFill>
                  <a:srgbClr val="001B50"/>
                </a:solidFill>
                <a:latin typeface="Cantata One"/>
                <a:ea typeface="Cantata One"/>
                <a:cs typeface="Cantata One"/>
                <a:sym typeface="Cantata One"/>
              </a:rPr>
            </a:br>
            <a:r>
              <a:rPr lang="en-US" sz="4860" b="0" i="0" u="none" strike="noStrike" cap="none">
                <a:solidFill>
                  <a:srgbClr val="001B50"/>
                </a:solidFill>
                <a:latin typeface="Cantata One"/>
                <a:ea typeface="Cantata One"/>
                <a:cs typeface="Cantata One"/>
                <a:sym typeface="Cantata One"/>
              </a:rPr>
              <a:t> </a:t>
            </a:r>
            <a:r>
              <a:rPr lang="en-US" sz="54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Dependent vs. Independent </a:t>
            </a:r>
            <a:r>
              <a:rPr lang="en-US" sz="4860" b="0" i="0" u="none" strike="noStrike" cap="none">
                <a:solidFill>
                  <a:srgbClr val="001B50"/>
                </a:solidFill>
                <a:latin typeface="Cantata One"/>
                <a:ea typeface="Cantata One"/>
                <a:cs typeface="Cantata One"/>
                <a:sym typeface="Cantata One"/>
              </a:rPr>
              <a:t/>
            </a:r>
            <a:br>
              <a:rPr lang="en-US" sz="4860" b="0" i="0" u="none" strike="noStrike" cap="none">
                <a:solidFill>
                  <a:srgbClr val="001B50"/>
                </a:solidFill>
                <a:latin typeface="Cantata One"/>
                <a:ea typeface="Cantata One"/>
                <a:cs typeface="Cantata One"/>
                <a:sym typeface="Cantata One"/>
              </a:rPr>
            </a:br>
            <a:endParaRPr sz="4860" b="0" i="0" u="none" strike="noStrike" cap="none">
              <a:solidFill>
                <a:srgbClr val="001B50"/>
              </a:solidFill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249" name="Google Shape;249;p30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96"/>
              <a:buFont typeface="Noto Sans Symbols"/>
              <a:buNone/>
            </a:pPr>
            <a:r>
              <a:rPr lang="en-US" sz="2795" b="0" i="0" u="none" strike="noStrike" cap="none">
                <a:solidFill>
                  <a:srgbClr val="40668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Dependent</a:t>
            </a:r>
            <a:r>
              <a:rPr lang="en-US" sz="2210" b="0" i="0" u="none" strike="noStrike" cap="none">
                <a:solidFill>
                  <a:srgbClr val="4066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1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(most students are dependent)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rgbClr val="FFDE5F"/>
              </a:buClr>
              <a:buSzPts val="2015"/>
              <a:buFont typeface="Noto Sans Symbols"/>
              <a:buChar char="▪"/>
            </a:pPr>
            <a:r>
              <a:rPr lang="en-US" sz="201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Requires parental information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62"/>
              </a:spcBef>
              <a:spcAft>
                <a:spcPts val="0"/>
              </a:spcAft>
              <a:buClr>
                <a:schemeClr val="accent2"/>
              </a:buClr>
              <a:buSzPts val="690"/>
              <a:buFont typeface="Noto Sans Symbols"/>
              <a:buNone/>
            </a:pPr>
            <a:endParaRPr sz="812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96"/>
              <a:buFont typeface="Noto Sans Symbols"/>
              <a:buNone/>
            </a:pPr>
            <a:r>
              <a:rPr lang="en-US" sz="2795" b="0" i="0" u="none" strike="noStrike" cap="none">
                <a:solidFill>
                  <a:srgbClr val="40668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Independent</a:t>
            </a:r>
            <a:r>
              <a:rPr lang="en-US" sz="221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1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(No parental information required if):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rgbClr val="FFDE5F"/>
              </a:buClr>
              <a:buSzPts val="2015"/>
              <a:buFont typeface="Noto Sans Symbols"/>
              <a:buChar char="▪"/>
            </a:pPr>
            <a:r>
              <a:rPr lang="en-US" sz="201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Married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rgbClr val="FFDE5F"/>
              </a:buClr>
              <a:buSzPts val="2015"/>
              <a:buFont typeface="Noto Sans Symbols"/>
              <a:buChar char="▪"/>
            </a:pPr>
            <a:r>
              <a:rPr lang="en-US" sz="201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 least 24 years old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rgbClr val="FFDE5F"/>
              </a:buClr>
              <a:buSzPts val="2015"/>
              <a:buFont typeface="Noto Sans Symbols"/>
              <a:buChar char="▪"/>
            </a:pPr>
            <a:r>
              <a:rPr lang="en-US" sz="201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 any time since you turned age 13, were both your parents deceased, were you in foster care, or Ward of the Court/State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rgbClr val="FFDE5F"/>
              </a:buClr>
              <a:buSzPts val="2015"/>
              <a:buFont typeface="Noto Sans Symbols"/>
              <a:buChar char="▪"/>
            </a:pPr>
            <a:r>
              <a:rPr lang="en-US" sz="201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Have a dependent that you provide more than 50% support for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rgbClr val="FFDE5F"/>
              </a:buClr>
              <a:buSzPts val="2015"/>
              <a:buFont typeface="Noto Sans Symbols"/>
              <a:buChar char="▪"/>
            </a:pPr>
            <a:r>
              <a:rPr lang="en-US" sz="2015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Homeless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SzPts val="1194"/>
              <a:buFont typeface="Noto Sans Symbols"/>
              <a:buNone/>
            </a:pPr>
            <a:r>
              <a:rPr lang="en-US" sz="1592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(This is a sample of questions on the FAFSA that determine independent student status)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130"/>
              </a:spcBef>
              <a:spcAft>
                <a:spcPts val="0"/>
              </a:spcAft>
              <a:buClr>
                <a:schemeClr val="accent2"/>
              </a:buClr>
              <a:buSzPts val="553"/>
              <a:buFont typeface="Courier New"/>
              <a:buNone/>
            </a:pPr>
            <a:endParaRPr sz="65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156"/>
              </a:spcBef>
              <a:spcAft>
                <a:spcPts val="0"/>
              </a:spcAft>
              <a:buClr>
                <a:schemeClr val="accent2"/>
              </a:buClr>
              <a:buSzPts val="663"/>
              <a:buFont typeface="Courier New"/>
              <a:buNone/>
            </a:pPr>
            <a:endParaRPr sz="78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marR="0" lvl="1" indent="-250666" algn="l" rtl="0">
              <a:lnSpc>
                <a:spcPct val="80000"/>
              </a:lnSpc>
              <a:spcBef>
                <a:spcPts val="130"/>
              </a:spcBef>
              <a:spcAft>
                <a:spcPts val="0"/>
              </a:spcAft>
              <a:buClr>
                <a:schemeClr val="accent2"/>
              </a:buClr>
              <a:buSzPts val="553"/>
              <a:buFont typeface="Courier New"/>
              <a:buNone/>
            </a:pPr>
            <a:endParaRPr sz="65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50" name="Google Shape;25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Completing the FAFSA: Why?</a:t>
            </a:r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body" idx="1"/>
          </p:nvPr>
        </p:nvSpPr>
        <p:spPr>
          <a:xfrm>
            <a:off x="3048000" y="1828800"/>
            <a:ext cx="5410200" cy="4884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Expected Family Contribution (EFC) determines your aid eligibility</a:t>
            </a:r>
            <a:endParaRPr/>
          </a:p>
          <a:p>
            <a:pPr marL="342900" marR="0" lvl="0" indent="-342900" algn="l" rtl="0">
              <a:spcBef>
                <a:spcPts val="29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Single application for multiple sources of aid</a:t>
            </a:r>
            <a:endParaRPr/>
          </a:p>
          <a:p>
            <a:pPr marL="342900" marR="0" lvl="0" indent="-342900" algn="l" rtl="0">
              <a:spcBef>
                <a:spcPts val="29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 list up to 10 schools on your application</a:t>
            </a:r>
            <a:endParaRPr/>
          </a:p>
        </p:txBody>
      </p:sp>
      <p:pic>
        <p:nvPicPr>
          <p:cNvPr id="257" name="Google Shape;25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1"/>
          <p:cNvPicPr preferRelativeResize="0"/>
          <p:nvPr/>
        </p:nvPicPr>
        <p:blipFill rotWithShape="1">
          <a:blip r:embed="rId4">
            <a:alphaModFix/>
          </a:blip>
          <a:srcRect l="25384" t="3114" r="18132" b="24785"/>
          <a:stretch/>
        </p:blipFill>
        <p:spPr>
          <a:xfrm>
            <a:off x="228600" y="1768511"/>
            <a:ext cx="2582427" cy="494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What is Financial Aid?</a:t>
            </a:r>
            <a:endParaRPr sz="5400" b="1" i="0" u="none" strike="noStrike" cap="non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22" name="Google Shape;122;p14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8077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Funding for students and families to help pay for postsecondary education and related expenses.</a:t>
            </a:r>
            <a:endParaRPr/>
          </a:p>
          <a:p>
            <a:pPr marL="0" marR="0" lvl="0" indent="0" algn="l" rtl="0">
              <a:spcBef>
                <a:spcPts val="17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Put simply: </a:t>
            </a:r>
            <a:r>
              <a:rPr lang="en-US" sz="2800" b="1" i="1" u="none" strike="noStrike" cap="none">
                <a:solidFill>
                  <a:srgbClr val="40668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Money used to pay for college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3" name="Google Shape;12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 rotWithShape="1">
          <a:blip r:embed="rId4">
            <a:alphaModFix/>
          </a:blip>
          <a:srcRect t="21592"/>
          <a:stretch/>
        </p:blipFill>
        <p:spPr>
          <a:xfrm>
            <a:off x="2133600" y="4114800"/>
            <a:ext cx="4724400" cy="2465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Completing the FAFSA: When?</a:t>
            </a:r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239000" cy="475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DE5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FAFSA is available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 October 1 using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earlier tax information</a:t>
            </a:r>
            <a:endParaRPr/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rgbClr val="FFDE5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State of Michigan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deadline is March 1</a:t>
            </a:r>
            <a:endParaRPr sz="2400" b="0" i="0" u="none" strike="noStrike" cap="none" baseline="30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rgbClr val="FFDE5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Check with your school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more specific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deadlines</a:t>
            </a:r>
            <a:endParaRPr/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rgbClr val="FFDE5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FAFSA is an annual application. </a:t>
            </a:r>
            <a:r>
              <a:rPr lang="en-US" sz="2400" b="1" i="1" u="none" strike="noStrike" cap="none">
                <a:solidFill>
                  <a:srgbClr val="4066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File it every year!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Noto Sans Symbols"/>
              <a:buNone/>
            </a:pPr>
            <a:endParaRPr sz="2400" b="0" i="0" u="sng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6" name="Google Shape;26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1902545"/>
            <a:ext cx="4419600" cy="29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Completing the FAFSA: How?</a:t>
            </a:r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IRS Data Retrieval (preferred) or 2017 Tax Return</a:t>
            </a:r>
            <a:endParaRPr/>
          </a:p>
          <a:p>
            <a:pPr marL="342900" marR="0" lvl="0" indent="-342900" algn="l" rtl="0">
              <a:spcBef>
                <a:spcPts val="11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Bank/Asset Statements</a:t>
            </a:r>
            <a:endParaRPr/>
          </a:p>
          <a:p>
            <a:pPr marL="342900" marR="0" lvl="0" indent="-342900" algn="l" rtl="0">
              <a:spcBef>
                <a:spcPts val="11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Child support (Paid or received)</a:t>
            </a:r>
            <a:endParaRPr/>
          </a:p>
          <a:p>
            <a:pPr marL="342900" marR="0" lvl="0" indent="-342900" algn="l" rtl="0">
              <a:spcBef>
                <a:spcPts val="11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Other untaxed income received except social security</a:t>
            </a:r>
            <a:endParaRPr/>
          </a:p>
        </p:txBody>
      </p:sp>
      <p:pic>
        <p:nvPicPr>
          <p:cNvPr id="274" name="Google Shape;27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Completing the FAFSA: FSAID</a:t>
            </a:r>
            <a:endParaRPr sz="5400" b="0" i="0" u="none" strike="noStrike" cap="none">
              <a:solidFill>
                <a:srgbClr val="FFFFFF"/>
              </a:solidFill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280" name="Google Shape;280;p34"/>
          <p:cNvSpPr txBox="1">
            <a:spLocks noGrp="1"/>
          </p:cNvSpPr>
          <p:nvPr>
            <p:ph type="body" idx="1"/>
          </p:nvPr>
        </p:nvSpPr>
        <p:spPr>
          <a:xfrm>
            <a:off x="4572000" y="1905000"/>
            <a:ext cx="44196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40668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FSAID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FFDE5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 </a:t>
            </a:r>
            <a:r>
              <a:rPr lang="en-US" sz="24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</a:t>
            </a: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One Parent 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FFDE5F"/>
              </a:buClr>
              <a:buSzPts val="2400"/>
              <a:buFont typeface="Noto Sans Symbols"/>
              <a:buChar char="▪"/>
            </a:pPr>
            <a:r>
              <a:rPr lang="en-US" sz="2400" b="0" i="0" u="sng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fsaid.ed.gov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Allows student and parent to sign FAFSA electronically 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needs individual FSAID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1" name="Google Shape;281;p34"/>
          <p:cNvPicPr preferRelativeResize="0"/>
          <p:nvPr/>
        </p:nvPicPr>
        <p:blipFill rotWithShape="1">
          <a:blip r:embed="rId3">
            <a:alphaModFix/>
          </a:blip>
          <a:srcRect l="24756" t="11949" r="26643" b="9653"/>
          <a:stretch/>
        </p:blipFill>
        <p:spPr>
          <a:xfrm>
            <a:off x="609600" y="1905000"/>
            <a:ext cx="3733800" cy="472073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82" name="Google Shape;28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 txBox="1">
            <a:spLocks noGrp="1"/>
          </p:cNvSpPr>
          <p:nvPr>
            <p:ph type="title"/>
          </p:nvPr>
        </p:nvSpPr>
        <p:spPr>
          <a:xfrm>
            <a:off x="76200" y="304800"/>
            <a:ext cx="8991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Completing the FAFSA: Frequent Errors</a:t>
            </a:r>
            <a:endParaRPr/>
          </a:p>
        </p:txBody>
      </p:sp>
      <p:sp>
        <p:nvSpPr>
          <p:cNvPr id="289" name="Google Shape;289;p35"/>
          <p:cNvSpPr txBox="1">
            <a:spLocks noGrp="1"/>
          </p:cNvSpPr>
          <p:nvPr>
            <p:ph type="body" idx="1"/>
          </p:nvPr>
        </p:nvSpPr>
        <p:spPr>
          <a:xfrm>
            <a:off x="457199" y="1752600"/>
            <a:ext cx="8289925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Social Security numbers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Divorced/remarried parental information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Student/parent income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Untaxed income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Real estate &amp; investment net worth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U.S. income taxes paid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Household size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Number of household members in college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Work-Study preferences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90" name="Google Shape;29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 txBox="1">
            <a:spLocks noGrp="1"/>
          </p:cNvSpPr>
          <p:nvPr>
            <p:ph type="title"/>
          </p:nvPr>
        </p:nvSpPr>
        <p:spPr>
          <a:xfrm>
            <a:off x="612775" y="304800"/>
            <a:ext cx="8153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Completing the FAFSA: What’s Next?</a:t>
            </a:r>
            <a:endParaRPr/>
          </a:p>
        </p:txBody>
      </p:sp>
      <p:sp>
        <p:nvSpPr>
          <p:cNvPr id="296" name="Google Shape;296;p36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40668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Make necessary FAFSA corrections</a:t>
            </a:r>
            <a:endParaRPr/>
          </a:p>
          <a:p>
            <a:pPr marL="0" marR="0" lvl="0" indent="0" algn="l" rtl="0">
              <a:spcBef>
                <a:spcPts val="17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40668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Complete institutional forms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FFDE5F"/>
              </a:buClr>
              <a:buSzPts val="204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CSS Financial Aid PROFILE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FFDE5F"/>
              </a:buClr>
              <a:buSzPts val="204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Scholarship Applications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FFDE5F"/>
              </a:buClr>
              <a:buSzPts val="204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Verification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40668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Additional documentation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(Federal Tax Transcripts, W-2s)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FFDE5F"/>
              </a:buClr>
              <a:buSzPts val="204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Estimated Aid Awards will be sent in early 2019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40668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 binding, simply an offer</a:t>
            </a:r>
            <a:endParaRPr/>
          </a:p>
        </p:txBody>
      </p:sp>
      <p:pic>
        <p:nvPicPr>
          <p:cNvPr id="297" name="Google Shape;29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Completing the FAFSA: Special Circumstances</a:t>
            </a:r>
            <a:endParaRPr/>
          </a:p>
        </p:txBody>
      </p:sp>
      <p:sp>
        <p:nvSpPr>
          <p:cNvPr id="304" name="Google Shape;304;p37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80010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Change in employment, death, marital status,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one-time significant benefit, large out of pocket medical expenses, etc.</a:t>
            </a:r>
            <a:endParaRPr/>
          </a:p>
          <a:p>
            <a:pPr marL="342900" marR="0" lvl="0" indent="-342900" algn="l" rtl="0">
              <a:spcBef>
                <a:spcPts val="140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Cannot report on FAFSA</a:t>
            </a:r>
            <a:endParaRPr/>
          </a:p>
          <a:p>
            <a:pPr marL="342900" marR="0" lvl="0" indent="-342900" algn="l" rtl="0">
              <a:spcBef>
                <a:spcPts val="140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Send explanation to each financial aid office</a:t>
            </a:r>
            <a:endParaRPr/>
          </a:p>
          <a:p>
            <a:pPr marL="342900" marR="0" lvl="0" indent="-342900" algn="l" rtl="0">
              <a:spcBef>
                <a:spcPts val="140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special circumstances will be reviewed and a FINAL decision will be made </a:t>
            </a:r>
            <a:endParaRPr/>
          </a:p>
          <a:p>
            <a:pPr marL="742950" marR="0" lvl="1" indent="-285750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Cannot appeal this decision to Department of ED</a:t>
            </a:r>
            <a:endParaRPr/>
          </a:p>
        </p:txBody>
      </p:sp>
      <p:pic>
        <p:nvPicPr>
          <p:cNvPr id="305" name="Google Shape;30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8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Next Steps for Students &amp; Families</a:t>
            </a:r>
            <a:endParaRPr/>
          </a:p>
        </p:txBody>
      </p:sp>
      <p:sp>
        <p:nvSpPr>
          <p:cNvPr id="311" name="Google Shape;311;p38"/>
          <p:cNvSpPr txBox="1">
            <a:spLocks noGrp="1"/>
          </p:cNvSpPr>
          <p:nvPr>
            <p:ph type="body" idx="1"/>
          </p:nvPr>
        </p:nvSpPr>
        <p:spPr>
          <a:xfrm>
            <a:off x="3200400" y="1676400"/>
            <a:ext cx="5943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 payment plans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Know before you go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Satisfactory Academic Progress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Apply for scholarships every year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Meet all Deadlines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Check &amp; Respond to your EMAIL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Check &amp; respond promptly to request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Problems/Issues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Talk to the experts on campus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12" name="Google Shape;31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8"/>
          <p:cNvPicPr preferRelativeResize="0"/>
          <p:nvPr/>
        </p:nvPicPr>
        <p:blipFill rotWithShape="1">
          <a:blip r:embed="rId4">
            <a:alphaModFix/>
          </a:blip>
          <a:srcRect l="23956" r="36812"/>
          <a:stretch/>
        </p:blipFill>
        <p:spPr>
          <a:xfrm>
            <a:off x="228600" y="1752600"/>
            <a:ext cx="2811714" cy="47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"/>
          <p:cNvSpPr txBox="1">
            <a:spLocks noGrp="1"/>
          </p:cNvSpPr>
          <p:nvPr>
            <p:ph type="title"/>
          </p:nvPr>
        </p:nvSpPr>
        <p:spPr>
          <a:xfrm>
            <a:off x="304800" y="336136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1"/>
                </a:solidFill>
                <a:latin typeface="Great Vibes"/>
                <a:ea typeface="Great Vibes"/>
                <a:cs typeface="Great Vibes"/>
                <a:sym typeface="Great Vibes"/>
              </a:rPr>
              <a:t>Thank you!</a:t>
            </a:r>
            <a:endParaRPr/>
          </a:p>
        </p:txBody>
      </p:sp>
      <p:sp>
        <p:nvSpPr>
          <p:cNvPr id="319" name="Google Shape;319;p39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40668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Antonio Junior-Robins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Senior Financial Aid Administrator</a:t>
            </a:r>
            <a:endParaRPr/>
          </a:p>
          <a:p>
            <a:pPr marL="57150" marR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en-US" sz="2400" b="0" i="0" u="sng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juniorra@umich.edu</a:t>
            </a: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0" b="0" i="0" u="none" strike="noStrike" cap="none">
                <a:solidFill>
                  <a:srgbClr val="FFDE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|</a:t>
            </a: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734-763-4124</a:t>
            </a:r>
            <a:endParaRPr sz="2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4066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OFFICE OF FINANCIAL AID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515 E. Jefferson St.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Ann Arbor, MI 48109-1316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sng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finaid.umich.edu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50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endParaRPr sz="2000" b="0" i="0" u="sng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2400" b="0" i="0" u="sng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20" name="Google Shape;32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Financial Aid is NOT…</a:t>
            </a:r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4724400" y="1905000"/>
            <a:ext cx="43434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Credit Cards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Shopping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Buying a Car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Partying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Spring Break/Vacation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2" name="Google Shape;13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4">
            <a:alphaModFix/>
          </a:blip>
          <a:srcRect l="13661" r="19687"/>
          <a:stretch/>
        </p:blipFill>
        <p:spPr>
          <a:xfrm>
            <a:off x="228600" y="1740040"/>
            <a:ext cx="4350936" cy="4884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Cost of Attendance</a:t>
            </a:r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body" idx="2"/>
          </p:nvPr>
        </p:nvSpPr>
        <p:spPr>
          <a:xfrm>
            <a:off x="685800" y="1676400"/>
            <a:ext cx="3886200" cy="444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Courier New"/>
              <a:buNone/>
            </a:pPr>
            <a:r>
              <a:rPr lang="en-US" sz="2800" b="0" i="0" u="none" strike="noStrike" cap="none">
                <a:solidFill>
                  <a:srgbClr val="40668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Direct Costs</a:t>
            </a: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1" indent="0" algn="l" rtl="0">
              <a:spcBef>
                <a:spcPts val="19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Courier New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Paid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DIRECTLY </a:t>
            </a: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the University (billed twice per year):</a:t>
            </a:r>
            <a:endParaRPr/>
          </a:p>
          <a:p>
            <a:pPr marL="422910" marR="0" lvl="0" indent="-422910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Tuition &amp; Fees</a:t>
            </a:r>
            <a:endParaRPr/>
          </a:p>
          <a:p>
            <a:pPr marL="422910" marR="0" lvl="0" indent="-422910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Room &amp; Board</a:t>
            </a:r>
            <a:endParaRPr sz="2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" name="Google Shape;140;p16"/>
          <p:cNvSpPr txBox="1">
            <a:spLocks noGrp="1"/>
          </p:cNvSpPr>
          <p:nvPr>
            <p:ph type="body" idx="4"/>
          </p:nvPr>
        </p:nvSpPr>
        <p:spPr>
          <a:xfrm>
            <a:off x="5029200" y="1676400"/>
            <a:ext cx="3429000" cy="444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40668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Indirect Costs</a:t>
            </a: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17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Paid to others and can include:</a:t>
            </a:r>
            <a:endParaRPr sz="2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77825" marR="0" lvl="0" indent="-377825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Books &amp; Supplies</a:t>
            </a:r>
            <a:endParaRPr/>
          </a:p>
          <a:p>
            <a:pPr marL="377825" marR="0" lvl="0" indent="-377825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Personal &amp;</a:t>
            </a:r>
            <a:b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Miscellaneous   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Items</a:t>
            </a:r>
            <a:endParaRPr/>
          </a:p>
          <a:p>
            <a:pPr marL="377825" marR="0" lvl="0" indent="-377825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Transportation</a:t>
            </a:r>
            <a:endParaRPr/>
          </a:p>
          <a:p>
            <a:pPr marL="119062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9062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20040" marR="0" lvl="0" indent="-18669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U-M: Cost Of Attendance</a:t>
            </a:r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body" idx="1"/>
          </p:nvPr>
        </p:nvSpPr>
        <p:spPr>
          <a:xfrm>
            <a:off x="457200" y="53340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25"/>
              <a:buFont typeface="Noto Sans Symbols"/>
              <a:buNone/>
            </a:pPr>
            <a:r>
              <a:rPr lang="en-US" sz="1900" b="0" i="1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 This is the maximum amount of financial aid you can receive. 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endParaRPr sz="28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9" name="Google Shape;14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0" name="Google Shape;150;p17"/>
          <p:cNvGraphicFramePr/>
          <p:nvPr/>
        </p:nvGraphicFramePr>
        <p:xfrm>
          <a:off x="1295400" y="1828800"/>
          <a:ext cx="6559900" cy="3124225"/>
        </p:xfrm>
        <a:graphic>
          <a:graphicData uri="http://schemas.openxmlformats.org/drawingml/2006/table">
            <a:tbl>
              <a:tblPr firstRow="1" bandRow="1">
                <a:noFill/>
                <a:tableStyleId>{2C7EE771-42B2-419A-B778-959A5A8AFC5D}</a:tableStyleId>
              </a:tblPr>
              <a:tblGrid>
                <a:gridCol w="2787950"/>
                <a:gridCol w="1860250"/>
                <a:gridCol w="1911700"/>
              </a:tblGrid>
              <a:tr h="515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solidFill>
                      <a:srgbClr val="4066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In-State</a:t>
                      </a:r>
                      <a:endParaRPr sz="2400"/>
                    </a:p>
                  </a:txBody>
                  <a:tcPr marL="91450" marR="91450" marT="45725" marB="45725">
                    <a:solidFill>
                      <a:srgbClr val="4066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Out-of-State</a:t>
                      </a:r>
                      <a:endParaRPr sz="2400"/>
                    </a:p>
                  </a:txBody>
                  <a:tcPr marL="91450" marR="91450" marT="45725" marB="45725">
                    <a:solidFill>
                      <a:srgbClr val="40668B"/>
                    </a:solidFill>
                  </a:tcPr>
                </a:tc>
              </a:tr>
              <a:tr h="515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Tuition &amp; Fees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$15,262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$49,350</a:t>
                      </a:r>
                      <a:endParaRPr sz="2400"/>
                    </a:p>
                  </a:txBody>
                  <a:tcPr marL="91450" marR="91450" marT="45725" marB="45725"/>
                </a:tc>
              </a:tr>
              <a:tr h="515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Room &amp; Board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$11,534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$11,534</a:t>
                      </a:r>
                      <a:endParaRPr sz="2400"/>
                    </a:p>
                  </a:txBody>
                  <a:tcPr marL="91450" marR="91450" marT="45725" marB="45725"/>
                </a:tc>
              </a:tr>
              <a:tr h="515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Books &amp; Supplies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  1,048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  1,048</a:t>
                      </a:r>
                      <a:endParaRPr sz="2400"/>
                    </a:p>
                  </a:txBody>
                  <a:tcPr marL="91450" marR="91450" marT="45725" marB="45725"/>
                </a:tc>
              </a:tr>
              <a:tr h="515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Personal/Misc.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  2,454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$  2,454</a:t>
                      </a:r>
                      <a:endParaRPr sz="2400"/>
                    </a:p>
                  </a:txBody>
                  <a:tcPr marL="91450" marR="91450" marT="45725" marB="45725"/>
                </a:tc>
              </a:tr>
              <a:tr h="54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TOTAL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latin typeface="Franklin Gothic"/>
                          <a:ea typeface="Franklin Gothic"/>
                          <a:cs typeface="Franklin Gothic"/>
                          <a:sym typeface="Franklin Gothic"/>
                        </a:rPr>
                        <a:t>$30,298</a:t>
                      </a:r>
                      <a:r>
                        <a:rPr lang="en-US" sz="2400"/>
                        <a:t>*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Franklin Gothic"/>
                          <a:ea typeface="Franklin Gothic"/>
                          <a:cs typeface="Franklin Gothic"/>
                          <a:sym typeface="Franklin Gothic"/>
                        </a:rPr>
                        <a:t>$64,386</a:t>
                      </a:r>
                      <a:r>
                        <a:rPr lang="en-US" sz="2400"/>
                        <a:t>*</a:t>
                      </a:r>
                      <a:endParaRPr sz="24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Compare Colleges &amp; Affordability</a:t>
            </a:r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body" idx="1"/>
          </p:nvPr>
        </p:nvSpPr>
        <p:spPr>
          <a:xfrm>
            <a:off x="2895600" y="2163272"/>
            <a:ext cx="5791200" cy="396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DE5F"/>
              </a:buClr>
              <a:buSzPts val="2700"/>
              <a:buFont typeface="Noto Sans Symbols"/>
              <a:buChar char="▪"/>
            </a:pPr>
            <a:r>
              <a:rPr lang="en-US" sz="2700" b="0" i="0" u="sng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Planning Tools: finaid.umich.edu/comparecollege</a:t>
            </a:r>
            <a:endParaRPr sz="2700" b="0" i="0" u="sng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rgbClr val="FFDE5F"/>
              </a:buClr>
              <a:buSzPts val="2700"/>
              <a:buFont typeface="Noto Sans Symbols"/>
              <a:buChar char="▪"/>
            </a:pPr>
            <a:r>
              <a:rPr lang="en-US" sz="27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College Scorecard: </a:t>
            </a:r>
            <a:r>
              <a:rPr lang="en-US" sz="2700" b="0" i="0" u="sng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collegescorecard.ed.gov</a:t>
            </a:r>
            <a:r>
              <a:rPr lang="en-US" sz="27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compares colleges from around country</a:t>
            </a:r>
            <a:endParaRPr/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503" y="2229905"/>
            <a:ext cx="1624719" cy="2875495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What is your cost?</a:t>
            </a:r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3810000" cy="444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40668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Net Price Calculator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free, interactive tool that provides estimated net cost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Uses institutional data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Calculates individual situations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Check each school’s Financial Aid website</a:t>
            </a:r>
            <a:endParaRPr/>
          </a:p>
          <a:p>
            <a:pPr marL="742950" marR="0" lvl="1" indent="-15620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ier New"/>
              <a:buNone/>
            </a:pPr>
            <a:endParaRPr sz="2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2"/>
          </p:nvPr>
        </p:nvSpPr>
        <p:spPr>
          <a:xfrm>
            <a:off x="5029200" y="1676400"/>
            <a:ext cx="3810000" cy="444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40668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FAFSA4caster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Free federal tool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Early estimate for federal student aid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Offers options to pay for college</a:t>
            </a:r>
            <a:endParaRPr/>
          </a:p>
        </p:txBody>
      </p:sp>
      <p:pic>
        <p:nvPicPr>
          <p:cNvPr id="167" name="Google Shape;16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Eligibility: Expected Family Contribution</a:t>
            </a:r>
            <a:endParaRPr sz="5000" b="1" i="0" u="none" strike="noStrike" cap="non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8229600" cy="444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Calculated using a federal formula with information from the FAFSA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Parent contribution &amp; student contribution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Amount a family can </a:t>
            </a:r>
            <a:r>
              <a:rPr lang="en-US" sz="2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reasonably</a:t>
            </a: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expect to contribute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DE5F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same at every institution</a:t>
            </a:r>
            <a:endParaRPr/>
          </a:p>
          <a:p>
            <a:pPr marL="576262" marR="0" lvl="0" indent="-323850" algn="l" rtl="0">
              <a:spcBef>
                <a:spcPts val="56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822960" marR="0" lvl="1" indent="-306070" algn="l" rtl="0">
              <a:spcBef>
                <a:spcPts val="560"/>
              </a:spcBef>
              <a:spcAft>
                <a:spcPts val="0"/>
              </a:spcAft>
              <a:buClr>
                <a:schemeClr val="accent4"/>
              </a:buClr>
              <a:buSzPts val="238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40080" marR="0" lvl="1" indent="-27432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None/>
            </a:pPr>
            <a:endParaRPr sz="2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5" name="Google Shape;17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/>
          <p:nvPr/>
        </p:nvSpPr>
        <p:spPr>
          <a:xfrm>
            <a:off x="762000" y="4419600"/>
            <a:ext cx="403860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0" b="0" i="0" u="none" strike="noStrike" cap="none">
                <a:solidFill>
                  <a:srgbClr val="DEE7E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EFC</a:t>
            </a:r>
            <a:endParaRPr sz="15000">
              <a:solidFill>
                <a:srgbClr val="DEE7EF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612775" y="381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Eligibility: Calculating Financial Need</a:t>
            </a:r>
            <a:endParaRPr/>
          </a:p>
        </p:txBody>
      </p:sp>
      <p:pic>
        <p:nvPicPr>
          <p:cNvPr id="182" name="Google Shape;18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096000"/>
            <a:ext cx="914400" cy="6172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3" name="Google Shape;183;p21"/>
          <p:cNvGraphicFramePr/>
          <p:nvPr/>
        </p:nvGraphicFramePr>
        <p:xfrm>
          <a:off x="228600" y="213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{2C7EE771-42B2-419A-B778-959A5A8AFC5D}</a:tableStyleId>
              </a:tblPr>
              <a:tblGrid>
                <a:gridCol w="609600"/>
                <a:gridCol w="5029200"/>
              </a:tblGrid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/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Franklin Gothic"/>
                          <a:ea typeface="Franklin Gothic"/>
                          <a:cs typeface="Franklin Gothic"/>
                          <a:sym typeface="Franklin Gothic"/>
                        </a:rPr>
                        <a:t>Cost of Attendance </a:t>
                      </a:r>
                      <a:r>
                        <a:rPr lang="en-US" sz="2400">
                          <a:solidFill>
                            <a:schemeClr val="lt1"/>
                          </a:solidFill>
                        </a:rPr>
                        <a:t>(Budget)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668B"/>
                    </a:solidFill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−</a:t>
                      </a:r>
                      <a:endParaRPr sz="4000"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Franklin Gothic"/>
                          <a:ea typeface="Franklin Gothic"/>
                          <a:cs typeface="Franklin Gothic"/>
                          <a:sym typeface="Franklin Gothic"/>
                        </a:rPr>
                        <a:t>Expected Family Contribution (EFC)</a:t>
                      </a:r>
                      <a:endParaRPr sz="2400">
                        <a:solidFill>
                          <a:schemeClr val="lt1"/>
                        </a:solidFill>
                        <a:latin typeface="Franklin Gothic"/>
                        <a:ea typeface="Franklin Gothic"/>
                        <a:cs typeface="Franklin Gothic"/>
                        <a:sym typeface="Franklin Gothic"/>
                      </a:endParaRPr>
                    </a:p>
                  </a:txBody>
                  <a:tcPr marL="91450" marR="91450" marT="45725" marB="457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668B"/>
                    </a:solidFill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Noto Sans Symbols"/>
                        <a:buNone/>
                      </a:pPr>
                      <a:r>
                        <a:rPr lang="en-US" sz="4000"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−</a:t>
                      </a:r>
                      <a:endParaRPr/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Franklin Gothic"/>
                          <a:ea typeface="Franklin Gothic"/>
                          <a:cs typeface="Franklin Gothic"/>
                          <a:sym typeface="Franklin Gothic"/>
                        </a:rPr>
                        <a:t>Other Aid or Resources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</a:rPr>
                        <a:t>(such as private scholarships)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668B"/>
                    </a:solidFill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=</a:t>
                      </a:r>
                      <a:endParaRPr sz="4000"/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FFDE5F"/>
                          </a:solidFill>
                          <a:latin typeface="Franklin Gothic"/>
                          <a:ea typeface="Franklin Gothic"/>
                          <a:cs typeface="Franklin Gothic"/>
                          <a:sym typeface="Franklin Gothic"/>
                        </a:rPr>
                        <a:t>Your Need for Aid</a:t>
                      </a:r>
                      <a:endParaRPr sz="2800">
                        <a:solidFill>
                          <a:srgbClr val="FFDE5F"/>
                        </a:solidFill>
                        <a:latin typeface="Franklin Gothic"/>
                        <a:ea typeface="Franklin Gothic"/>
                        <a:cs typeface="Franklin Gothic"/>
                        <a:sym typeface="Franklin Gothic"/>
                      </a:endParaRPr>
                    </a:p>
                  </a:txBody>
                  <a:tcPr marL="91450" marR="91450" marT="45725" marB="457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668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4" name="Google Shape;184;p21"/>
          <p:cNvGraphicFramePr/>
          <p:nvPr/>
        </p:nvGraphicFramePr>
        <p:xfrm>
          <a:off x="6172200" y="213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{2C7EE771-42B2-419A-B778-959A5A8AFC5D}</a:tableStyleId>
              </a:tblPr>
              <a:tblGrid>
                <a:gridCol w="609600"/>
                <a:gridCol w="1752600"/>
              </a:tblGrid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/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$26,000</a:t>
                      </a:r>
                      <a:endParaRPr sz="2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−</a:t>
                      </a:r>
                      <a:endParaRPr sz="4000"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  4,000</a:t>
                      </a:r>
                      <a:endParaRPr sz="2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Noto Sans Symbols"/>
                        <a:buNone/>
                      </a:pPr>
                      <a:r>
                        <a:rPr lang="en-US" sz="4000"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−</a:t>
                      </a:r>
                      <a:endParaRPr/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DE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 sz="2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DE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=</a:t>
                      </a:r>
                      <a:endParaRPr sz="4000"/>
                    </a:p>
                  </a:txBody>
                  <a:tcPr marL="91450" marR="91450" marT="45725" marB="457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DE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$22,000</a:t>
                      </a:r>
                      <a:endParaRPr sz="2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DE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catur">
  <a:themeElements>
    <a:clrScheme name="Custom 1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041E41"/>
      </a:accent1>
      <a:accent2>
        <a:srgbClr val="5D89B4"/>
      </a:accent2>
      <a:accent3>
        <a:srgbClr val="D2DA7A"/>
      </a:accent3>
      <a:accent4>
        <a:srgbClr val="F5C400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924</Words>
  <Application>Microsoft Office PowerPoint</Application>
  <PresentationFormat>On-screen Show (4:3)</PresentationFormat>
  <Paragraphs>229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Source Sans Pro Black</vt:lpstr>
      <vt:lpstr>Noto Sans Symbols</vt:lpstr>
      <vt:lpstr>Cantata One</vt:lpstr>
      <vt:lpstr>Bookman Old Style</vt:lpstr>
      <vt:lpstr>Great Vibes</vt:lpstr>
      <vt:lpstr>Source Sans Pro</vt:lpstr>
      <vt:lpstr>Franklin Gothic</vt:lpstr>
      <vt:lpstr>Franklin Gothic Book</vt:lpstr>
      <vt:lpstr>Courier New</vt:lpstr>
      <vt:lpstr>Decatur</vt:lpstr>
      <vt:lpstr>Financial Aid 101</vt:lpstr>
      <vt:lpstr>What is Financial Aid?</vt:lpstr>
      <vt:lpstr>Financial Aid is NOT…</vt:lpstr>
      <vt:lpstr>Cost of Attendance</vt:lpstr>
      <vt:lpstr>U-M: Cost Of Attendance</vt:lpstr>
      <vt:lpstr>Compare Colleges &amp; Affordability</vt:lpstr>
      <vt:lpstr>What is your cost?</vt:lpstr>
      <vt:lpstr>Eligibility: Expected Family Contribution</vt:lpstr>
      <vt:lpstr>Eligibility: Calculating Financial Need</vt:lpstr>
      <vt:lpstr>Types of Aid: FREE Money</vt:lpstr>
      <vt:lpstr>Types of Aid: Scholarships Scams</vt:lpstr>
      <vt:lpstr>Types of Aid: Understand Your Scholarship</vt:lpstr>
      <vt:lpstr>Types of Aid: EARNED Money</vt:lpstr>
      <vt:lpstr>Borrowed Money</vt:lpstr>
      <vt:lpstr>Completing the FAFSA</vt:lpstr>
      <vt:lpstr>Completing the FAFSA: What Should I Expect?</vt:lpstr>
      <vt:lpstr>Completing the FAFSA: Who?</vt:lpstr>
      <vt:lpstr>  Dependent vs. Independent  </vt:lpstr>
      <vt:lpstr>Completing the FAFSA: Why?</vt:lpstr>
      <vt:lpstr>Completing the FAFSA: When?</vt:lpstr>
      <vt:lpstr>Completing the FAFSA: How?</vt:lpstr>
      <vt:lpstr>Completing the FAFSA: FSAID</vt:lpstr>
      <vt:lpstr>Completing the FAFSA: Frequent Errors</vt:lpstr>
      <vt:lpstr>Completing the FAFSA: What’s Next?</vt:lpstr>
      <vt:lpstr>Completing the FAFSA: Special Circumstances</vt:lpstr>
      <vt:lpstr>Next Steps for Students &amp; Families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101</dc:title>
  <dc:creator>CHRISTOPHER FERRELL</dc:creator>
  <cp:lastModifiedBy>LPS User</cp:lastModifiedBy>
  <cp:revision>1</cp:revision>
  <dcterms:modified xsi:type="dcterms:W3CDTF">2018-10-26T16:23:32Z</dcterms:modified>
</cp:coreProperties>
</file>